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3"/>
  </p:notesMasterIdLst>
  <p:handoutMasterIdLst>
    <p:handoutMasterId r:id="rId184"/>
  </p:handoutMasterIdLst>
  <p:sldIdLst>
    <p:sldId id="256" r:id="rId5"/>
    <p:sldId id="260" r:id="rId6"/>
    <p:sldId id="432" r:id="rId7"/>
    <p:sldId id="433" r:id="rId8"/>
    <p:sldId id="434" r:id="rId9"/>
    <p:sldId id="469" r:id="rId10"/>
    <p:sldId id="470" r:id="rId11"/>
    <p:sldId id="468" r:id="rId12"/>
    <p:sldId id="473" r:id="rId13"/>
    <p:sldId id="471" r:id="rId14"/>
    <p:sldId id="472" r:id="rId15"/>
    <p:sldId id="428" r:id="rId16"/>
    <p:sldId id="429" r:id="rId17"/>
    <p:sldId id="430" r:id="rId18"/>
    <p:sldId id="431" r:id="rId19"/>
    <p:sldId id="435" r:id="rId20"/>
    <p:sldId id="302" r:id="rId21"/>
    <p:sldId id="325" r:id="rId22"/>
    <p:sldId id="326" r:id="rId23"/>
    <p:sldId id="327" r:id="rId24"/>
    <p:sldId id="328" r:id="rId25"/>
    <p:sldId id="436" r:id="rId26"/>
    <p:sldId id="304" r:id="rId27"/>
    <p:sldId id="329" r:id="rId28"/>
    <p:sldId id="330" r:id="rId29"/>
    <p:sldId id="332" r:id="rId30"/>
    <p:sldId id="333" r:id="rId31"/>
    <p:sldId id="437" r:id="rId32"/>
    <p:sldId id="305" r:id="rId33"/>
    <p:sldId id="438" r:id="rId34"/>
    <p:sldId id="439" r:id="rId35"/>
    <p:sldId id="440" r:id="rId36"/>
    <p:sldId id="441" r:id="rId37"/>
    <p:sldId id="442" r:id="rId38"/>
    <p:sldId id="443" r:id="rId39"/>
    <p:sldId id="474" r:id="rId40"/>
    <p:sldId id="261" r:id="rId41"/>
    <p:sldId id="337" r:id="rId42"/>
    <p:sldId id="338" r:id="rId43"/>
    <p:sldId id="339" r:id="rId44"/>
    <p:sldId id="340" r:id="rId45"/>
    <p:sldId id="341" r:id="rId46"/>
    <p:sldId id="342" r:id="rId47"/>
    <p:sldId id="444" r:id="rId48"/>
    <p:sldId id="307" r:id="rId49"/>
    <p:sldId id="475" r:id="rId50"/>
    <p:sldId id="344" r:id="rId51"/>
    <p:sldId id="345" r:id="rId52"/>
    <p:sldId id="346" r:id="rId53"/>
    <p:sldId id="445" r:id="rId54"/>
    <p:sldId id="308" r:id="rId55"/>
    <p:sldId id="353" r:id="rId56"/>
    <p:sldId id="354" r:id="rId57"/>
    <p:sldId id="446" r:id="rId58"/>
    <p:sldId id="310" r:id="rId59"/>
    <p:sldId id="410" r:id="rId60"/>
    <p:sldId id="411" r:id="rId61"/>
    <p:sldId id="447" r:id="rId62"/>
    <p:sldId id="347" r:id="rId63"/>
    <p:sldId id="348" r:id="rId64"/>
    <p:sldId id="349" r:id="rId65"/>
    <p:sldId id="350" r:id="rId66"/>
    <p:sldId id="351" r:id="rId67"/>
    <p:sldId id="311" r:id="rId68"/>
    <p:sldId id="352" r:id="rId69"/>
    <p:sldId id="448" r:id="rId70"/>
    <p:sldId id="312" r:id="rId71"/>
    <p:sldId id="355" r:id="rId72"/>
    <p:sldId id="449" r:id="rId73"/>
    <p:sldId id="313" r:id="rId74"/>
    <p:sldId id="356" r:id="rId75"/>
    <p:sldId id="357" r:id="rId76"/>
    <p:sldId id="450" r:id="rId77"/>
    <p:sldId id="358" r:id="rId78"/>
    <p:sldId id="359" r:id="rId79"/>
    <p:sldId id="451" r:id="rId80"/>
    <p:sldId id="452" r:id="rId81"/>
    <p:sldId id="486" r:id="rId82"/>
    <p:sldId id="487" r:id="rId83"/>
    <p:sldId id="480" r:id="rId84"/>
    <p:sldId id="479" r:id="rId85"/>
    <p:sldId id="426" r:id="rId86"/>
    <p:sldId id="481" r:id="rId87"/>
    <p:sldId id="488" r:id="rId88"/>
    <p:sldId id="482" r:id="rId89"/>
    <p:sldId id="483" r:id="rId90"/>
    <p:sldId id="489" r:id="rId91"/>
    <p:sldId id="413" r:id="rId92"/>
    <p:sldId id="360" r:id="rId93"/>
    <p:sldId id="493" r:id="rId94"/>
    <p:sldId id="314" r:id="rId95"/>
    <p:sldId id="414" r:id="rId96"/>
    <p:sldId id="415" r:id="rId97"/>
    <p:sldId id="416" r:id="rId98"/>
    <p:sldId id="417" r:id="rId99"/>
    <p:sldId id="418" r:id="rId100"/>
    <p:sldId id="419" r:id="rId101"/>
    <p:sldId id="420" r:id="rId102"/>
    <p:sldId id="421" r:id="rId103"/>
    <p:sldId id="422" r:id="rId104"/>
    <p:sldId id="423" r:id="rId105"/>
    <p:sldId id="424" r:id="rId106"/>
    <p:sldId id="454" r:id="rId107"/>
    <p:sldId id="315" r:id="rId108"/>
    <p:sldId id="361" r:id="rId109"/>
    <p:sldId id="455" r:id="rId110"/>
    <p:sldId id="316" r:id="rId111"/>
    <p:sldId id="362" r:id="rId112"/>
    <p:sldId id="363" r:id="rId113"/>
    <p:sldId id="456" r:id="rId114"/>
    <p:sldId id="457" r:id="rId115"/>
    <p:sldId id="317" r:id="rId116"/>
    <p:sldId id="364" r:id="rId117"/>
    <p:sldId id="365" r:id="rId118"/>
    <p:sldId id="366" r:id="rId119"/>
    <p:sldId id="367" r:id="rId120"/>
    <p:sldId id="368" r:id="rId121"/>
    <p:sldId id="369" r:id="rId122"/>
    <p:sldId id="370" r:id="rId123"/>
    <p:sldId id="371" r:id="rId124"/>
    <p:sldId id="490" r:id="rId125"/>
    <p:sldId id="491" r:id="rId126"/>
    <p:sldId id="458" r:id="rId127"/>
    <p:sldId id="459" r:id="rId128"/>
    <p:sldId id="372" r:id="rId129"/>
    <p:sldId id="373" r:id="rId130"/>
    <p:sldId id="374" r:id="rId131"/>
    <p:sldId id="375" r:id="rId132"/>
    <p:sldId id="376" r:id="rId133"/>
    <p:sldId id="377" r:id="rId134"/>
    <p:sldId id="378" r:id="rId135"/>
    <p:sldId id="379" r:id="rId136"/>
    <p:sldId id="380" r:id="rId137"/>
    <p:sldId id="381" r:id="rId138"/>
    <p:sldId id="382" r:id="rId139"/>
    <p:sldId id="460" r:id="rId140"/>
    <p:sldId id="461" r:id="rId141"/>
    <p:sldId id="320" r:id="rId142"/>
    <p:sldId id="383" r:id="rId143"/>
    <p:sldId id="477" r:id="rId144"/>
    <p:sldId id="384" r:id="rId145"/>
    <p:sldId id="385" r:id="rId146"/>
    <p:sldId id="462" r:id="rId147"/>
    <p:sldId id="321" r:id="rId148"/>
    <p:sldId id="386" r:id="rId149"/>
    <p:sldId id="387" r:id="rId150"/>
    <p:sldId id="388" r:id="rId151"/>
    <p:sldId id="389" r:id="rId152"/>
    <p:sldId id="390" r:id="rId153"/>
    <p:sldId id="391" r:id="rId154"/>
    <p:sldId id="463" r:id="rId155"/>
    <p:sldId id="464" r:id="rId156"/>
    <p:sldId id="322" r:id="rId157"/>
    <p:sldId id="392" r:id="rId158"/>
    <p:sldId id="393" r:id="rId159"/>
    <p:sldId id="394" r:id="rId160"/>
    <p:sldId id="395" r:id="rId161"/>
    <p:sldId id="396" r:id="rId162"/>
    <p:sldId id="397" r:id="rId163"/>
    <p:sldId id="398" r:id="rId164"/>
    <p:sldId id="465" r:id="rId165"/>
    <p:sldId id="323" r:id="rId166"/>
    <p:sldId id="399" r:id="rId167"/>
    <p:sldId id="400" r:id="rId168"/>
    <p:sldId id="401" r:id="rId169"/>
    <p:sldId id="402" r:id="rId170"/>
    <p:sldId id="466" r:id="rId171"/>
    <p:sldId id="467" r:id="rId172"/>
    <p:sldId id="324" r:id="rId173"/>
    <p:sldId id="403" r:id="rId174"/>
    <p:sldId id="404" r:id="rId175"/>
    <p:sldId id="405" r:id="rId176"/>
    <p:sldId id="478" r:id="rId177"/>
    <p:sldId id="406" r:id="rId178"/>
    <p:sldId id="407" r:id="rId179"/>
    <p:sldId id="408" r:id="rId180"/>
    <p:sldId id="409" r:id="rId181"/>
    <p:sldId id="492" r:id="rId1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07490E-B6CF-4A90-AF68-88119FD75503}">
          <p14:sldIdLst>
            <p14:sldId id="256"/>
          </p14:sldIdLst>
        </p14:section>
        <p14:section name="Start" id="{4272C22B-75E3-4D74-8875-0AF40F8EE19C}">
          <p14:sldIdLst/>
        </p14:section>
        <p14:section name="Catalogue Introduction" id="{3D360048-1E16-4753-8DC8-C0D8B20A1F11}">
          <p14:sldIdLst>
            <p14:sldId id="260"/>
          </p14:sldIdLst>
        </p14:section>
        <p14:section name="Category Index" id="{F94C2581-A7EE-4A65-8FF2-7A81A52056DD}">
          <p14:sldIdLst>
            <p14:sldId id="432"/>
          </p14:sldIdLst>
        </p14:section>
        <p14:section name="Active-learning courses" id="{3C46914B-F7CD-4202-9346-6BB5302101FE}">
          <p14:sldIdLst>
            <p14:sldId id="433"/>
            <p14:sldId id="434"/>
            <p14:sldId id="469"/>
            <p14:sldId id="470"/>
            <p14:sldId id="468"/>
            <p14:sldId id="473"/>
            <p14:sldId id="471"/>
            <p14:sldId id="472"/>
            <p14:sldId id="428"/>
            <p14:sldId id="429"/>
            <p14:sldId id="430"/>
            <p14:sldId id="431"/>
          </p14:sldIdLst>
        </p14:section>
        <p14:section name="Business Acumen Courses" id="{989FB1ED-A063-4C9E-A1A1-BC7B1739B524}">
          <p14:sldIdLst>
            <p14:sldId id="435"/>
            <p14:sldId id="302"/>
            <p14:sldId id="325"/>
            <p14:sldId id="326"/>
            <p14:sldId id="327"/>
            <p14:sldId id="328"/>
          </p14:sldIdLst>
        </p14:section>
        <p14:section name="Change Management Courses" id="{86FB26E1-F0F0-4CA8-B392-42A63DED7ED8}">
          <p14:sldIdLst>
            <p14:sldId id="436"/>
            <p14:sldId id="304"/>
            <p14:sldId id="329"/>
            <p14:sldId id="330"/>
            <p14:sldId id="332"/>
            <p14:sldId id="333"/>
          </p14:sldIdLst>
        </p14:section>
        <p14:section name="Coaching" id="{00EC00F3-4F8C-4037-8595-E6B94A5ED1E3}">
          <p14:sldIdLst>
            <p14:sldId id="437"/>
            <p14:sldId id="305"/>
          </p14:sldIdLst>
        </p14:section>
        <p14:section name="Collaboration Courses" id="{6C027B13-A39B-43DB-9A42-C596AC89FB46}">
          <p14:sldIdLst>
            <p14:sldId id="438"/>
            <p14:sldId id="439"/>
            <p14:sldId id="440"/>
            <p14:sldId id="441"/>
            <p14:sldId id="442"/>
          </p14:sldIdLst>
        </p14:section>
        <p14:section name="Communication Courses" id="{43B5866C-E51F-489C-8A4D-EC4BBC519346}">
          <p14:sldIdLst>
            <p14:sldId id="443"/>
            <p14:sldId id="474"/>
            <p14:sldId id="261"/>
            <p14:sldId id="337"/>
            <p14:sldId id="338"/>
            <p14:sldId id="339"/>
            <p14:sldId id="340"/>
            <p14:sldId id="341"/>
            <p14:sldId id="342"/>
          </p14:sldIdLst>
        </p14:section>
        <p14:section name="Complex Problem Solving Courses" id="{33B74A78-77F6-4D19-9BDD-FF09DC43A180}">
          <p14:sldIdLst>
            <p14:sldId id="444"/>
            <p14:sldId id="307"/>
            <p14:sldId id="475"/>
            <p14:sldId id="344"/>
            <p14:sldId id="345"/>
            <p14:sldId id="346"/>
          </p14:sldIdLst>
        </p14:section>
        <p14:section name="Data Courses" id="{BA481B2B-733A-404C-968B-14BA17B6E17C}">
          <p14:sldIdLst>
            <p14:sldId id="445"/>
            <p14:sldId id="308"/>
            <p14:sldId id="353"/>
            <p14:sldId id="354"/>
          </p14:sldIdLst>
        </p14:section>
        <p14:section name="Digital Courses" id="{D5107B7C-AFDA-485B-8808-A6A1AF12B94C}">
          <p14:sldIdLst>
            <p14:sldId id="446"/>
            <p14:sldId id="310"/>
            <p14:sldId id="410"/>
            <p14:sldId id="411"/>
          </p14:sldIdLst>
        </p14:section>
        <p14:section name="Driver Training Courses" id="{B38E97D1-AF9B-4EB5-8BCD-F1C37DA7D443}">
          <p14:sldIdLst>
            <p14:sldId id="447"/>
            <p14:sldId id="347"/>
            <p14:sldId id="348"/>
            <p14:sldId id="349"/>
            <p14:sldId id="350"/>
            <p14:sldId id="351"/>
            <p14:sldId id="311"/>
            <p14:sldId id="352"/>
          </p14:sldIdLst>
        </p14:section>
        <p14:section name="Electrical Training Courses" id="{1445DA8E-3171-44C3-8D46-C1D50F84B76D}">
          <p14:sldIdLst>
            <p14:sldId id="448"/>
            <p14:sldId id="312"/>
            <p14:sldId id="355"/>
          </p14:sldIdLst>
        </p14:section>
        <p14:section name="Emotional Intelligence Courses" id="{9251494B-5206-4367-90BF-C19F3052D258}">
          <p14:sldIdLst>
            <p14:sldId id="449"/>
            <p14:sldId id="313"/>
            <p14:sldId id="356"/>
            <p14:sldId id="357"/>
          </p14:sldIdLst>
        </p14:section>
        <p14:section name="Financial Acumen Courses" id="{8C2BB047-1D71-4F3E-9F63-12171BF60BA2}">
          <p14:sldIdLst>
            <p14:sldId id="450"/>
            <p14:sldId id="358"/>
            <p14:sldId id="359"/>
          </p14:sldIdLst>
        </p14:section>
        <p14:section name="Health &amp; Safety Courses" id="{FD9B776F-2F17-46A9-9AEC-973A88017C6F}">
          <p14:sldIdLst>
            <p14:sldId id="451"/>
            <p14:sldId id="452"/>
            <p14:sldId id="486"/>
            <p14:sldId id="487"/>
            <p14:sldId id="480"/>
            <p14:sldId id="479"/>
            <p14:sldId id="426"/>
            <p14:sldId id="481"/>
            <p14:sldId id="488"/>
            <p14:sldId id="482"/>
            <p14:sldId id="483"/>
            <p14:sldId id="489"/>
            <p14:sldId id="413"/>
            <p14:sldId id="360"/>
            <p14:sldId id="493"/>
            <p14:sldId id="314"/>
            <p14:sldId id="414"/>
            <p14:sldId id="415"/>
            <p14:sldId id="416"/>
            <p14:sldId id="417"/>
            <p14:sldId id="418"/>
            <p14:sldId id="419"/>
            <p14:sldId id="420"/>
            <p14:sldId id="421"/>
            <p14:sldId id="422"/>
            <p14:sldId id="423"/>
            <p14:sldId id="424"/>
          </p14:sldIdLst>
        </p14:section>
        <p14:section name="Innovation &amp; Creativity Courses" id="{993A0F4D-1B2F-450B-894D-DA5A5C8C4936}">
          <p14:sldIdLst>
            <p14:sldId id="454"/>
            <p14:sldId id="315"/>
            <p14:sldId id="361"/>
          </p14:sldIdLst>
        </p14:section>
        <p14:section name="IT Services Courses" id="{667C528E-BC08-49E7-AB8F-456DAE66D29D}">
          <p14:sldIdLst>
            <p14:sldId id="455"/>
            <p14:sldId id="316"/>
            <p14:sldId id="362"/>
            <p14:sldId id="363"/>
          </p14:sldIdLst>
        </p14:section>
        <p14:section name="IT Technical Courses" id="{AC004361-1719-4733-92D0-22EEB4D74624}">
          <p14:sldIdLst>
            <p14:sldId id="456"/>
            <p14:sldId id="457"/>
            <p14:sldId id="317"/>
            <p14:sldId id="364"/>
            <p14:sldId id="365"/>
            <p14:sldId id="366"/>
            <p14:sldId id="367"/>
            <p14:sldId id="368"/>
            <p14:sldId id="369"/>
            <p14:sldId id="370"/>
            <p14:sldId id="371"/>
            <p14:sldId id="490"/>
            <p14:sldId id="491"/>
          </p14:sldIdLst>
        </p14:section>
        <p14:section name="Leadership Courses" id="{2339F1E0-D993-4C24-BDD0-17A0EF0B3CED}">
          <p14:sldIdLst>
            <p14:sldId id="458"/>
            <p14:sldId id="459"/>
            <p14:sldId id="372"/>
            <p14:sldId id="373"/>
            <p14:sldId id="374"/>
            <p14:sldId id="375"/>
            <p14:sldId id="376"/>
            <p14:sldId id="377"/>
            <p14:sldId id="378"/>
            <p14:sldId id="379"/>
            <p14:sldId id="380"/>
            <p14:sldId id="381"/>
            <p14:sldId id="382"/>
          </p14:sldIdLst>
        </p14:section>
        <p14:section name="Microsoft Suite Courses" id="{E8FD8EE3-6DE8-4BAB-95CE-DFD1D234693E}">
          <p14:sldIdLst>
            <p14:sldId id="460"/>
          </p14:sldIdLst>
        </p14:section>
        <p14:section name="Negotiation Courses" id="{39D0BB8C-15B4-4E4C-B65E-41C9D20E49EC}">
          <p14:sldIdLst>
            <p14:sldId id="461"/>
            <p14:sldId id="320"/>
            <p14:sldId id="383"/>
            <p14:sldId id="477"/>
            <p14:sldId id="384"/>
            <p14:sldId id="385"/>
          </p14:sldIdLst>
        </p14:section>
        <p14:section name="Productivity Courses" id="{5A3365E8-807F-4611-9B01-EC90BE2F3BB2}">
          <p14:sldIdLst>
            <p14:sldId id="462"/>
            <p14:sldId id="321"/>
            <p14:sldId id="386"/>
            <p14:sldId id="387"/>
            <p14:sldId id="388"/>
            <p14:sldId id="389"/>
            <p14:sldId id="390"/>
            <p14:sldId id="391"/>
          </p14:sldIdLst>
        </p14:section>
        <p14:section name="Project Management Courses" id="{7176634F-E1CC-49B8-A3C8-6FB85DE4AC5B}">
          <p14:sldIdLst>
            <p14:sldId id="463"/>
            <p14:sldId id="464"/>
            <p14:sldId id="322"/>
            <p14:sldId id="392"/>
            <p14:sldId id="393"/>
            <p14:sldId id="394"/>
            <p14:sldId id="395"/>
            <p14:sldId id="396"/>
            <p14:sldId id="397"/>
            <p14:sldId id="398"/>
          </p14:sldIdLst>
        </p14:section>
        <p14:section name="Resilience &amp; Wellbeing Courses" id="{5E5B3121-CBE1-4645-8088-BE30B436F14B}">
          <p14:sldIdLst>
            <p14:sldId id="465"/>
            <p14:sldId id="323"/>
            <p14:sldId id="399"/>
            <p14:sldId id="400"/>
            <p14:sldId id="401"/>
            <p14:sldId id="402"/>
          </p14:sldIdLst>
        </p14:section>
        <p14:section name="Stakeholder Management Courses" id="{10C69B7A-8B7A-46EB-AC5A-27006CC671CD}">
          <p14:sldIdLst>
            <p14:sldId id="466"/>
            <p14:sldId id="467"/>
            <p14:sldId id="324"/>
            <p14:sldId id="403"/>
            <p14:sldId id="404"/>
            <p14:sldId id="405"/>
            <p14:sldId id="478"/>
            <p14:sldId id="406"/>
            <p14:sldId id="407"/>
            <p14:sldId id="408"/>
            <p14:sldId id="409"/>
          </p14:sldIdLst>
        </p14:section>
        <p14:section name="End" id="{9BE5DBB6-4A57-4930-A6BB-DBFCC67D206D}">
          <p14:sldIdLst>
            <p14:sldId id="4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C77"/>
    <a:srgbClr val="088490"/>
    <a:srgbClr val="7A2063"/>
    <a:srgbClr val="6DB886"/>
    <a:srgbClr val="81C8D7"/>
    <a:srgbClr val="E68853"/>
    <a:srgbClr val="EBE452"/>
    <a:srgbClr val="808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viewProps" Target="view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heme" Target="theme/theme1.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1381D8-398B-43E5-2361-E0C2FF315C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850F910-A937-4A10-9D1D-BBD0561CB0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3ABB0-001E-44B5-B945-9752EA7D115A}" type="datetimeFigureOut">
              <a:rPr lang="en-GB" smtClean="0"/>
              <a:t>11/06/2024</a:t>
            </a:fld>
            <a:endParaRPr lang="en-GB"/>
          </a:p>
        </p:txBody>
      </p:sp>
      <p:sp>
        <p:nvSpPr>
          <p:cNvPr id="4" name="Footer Placeholder 3">
            <a:extLst>
              <a:ext uri="{FF2B5EF4-FFF2-40B4-BE49-F238E27FC236}">
                <a16:creationId xmlns:a16="http://schemas.microsoft.com/office/drawing/2014/main" id="{092E8CF7-2C83-F616-C3AC-2B5BCB67B8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Smart Training Potential</a:t>
            </a:r>
          </a:p>
        </p:txBody>
      </p:sp>
      <p:sp>
        <p:nvSpPr>
          <p:cNvPr id="5" name="Slide Number Placeholder 4">
            <a:extLst>
              <a:ext uri="{FF2B5EF4-FFF2-40B4-BE49-F238E27FC236}">
                <a16:creationId xmlns:a16="http://schemas.microsoft.com/office/drawing/2014/main" id="{FAC7F227-50CE-D4DD-CD6F-CE5723DB6E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A9860F-7306-4509-96AF-95134815D9E3}" type="slidenum">
              <a:rPr lang="en-GB" smtClean="0"/>
              <a:t>‹#›</a:t>
            </a:fld>
            <a:endParaRPr lang="en-GB"/>
          </a:p>
        </p:txBody>
      </p:sp>
    </p:spTree>
    <p:extLst>
      <p:ext uri="{BB962C8B-B14F-4D97-AF65-F5344CB8AC3E}">
        <p14:creationId xmlns:p14="http://schemas.microsoft.com/office/powerpoint/2010/main" val="32188210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6D0D2-6D38-4C54-A313-E4C16EC0070D}" type="datetimeFigureOut">
              <a:rPr lang="en-GB" smtClean="0"/>
              <a:t>11/06/2024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Smart Training Potential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4FDC4-2CFC-453C-9E86-7D4F47645483}" type="slidenum">
              <a:rPr lang="en-GB" smtClean="0"/>
              <a:t>‹#›</a:t>
            </a:fld>
            <a:endParaRPr lang="en-GB"/>
          </a:p>
        </p:txBody>
      </p:sp>
    </p:spTree>
    <p:extLst>
      <p:ext uri="{BB962C8B-B14F-4D97-AF65-F5344CB8AC3E}">
        <p14:creationId xmlns:p14="http://schemas.microsoft.com/office/powerpoint/2010/main" val="31175899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2.bcs.org/certifications/ba/business-analysis-foundation-certificat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Details</a:t>
            </a:r>
            <a:r>
              <a:rPr lang="en-GB" baseline="0"/>
              <a:t> obtained from </a:t>
            </a:r>
            <a:r>
              <a:rPr lang="en-GB">
                <a:hlinkClick r:id="rId3"/>
              </a:rPr>
              <a:t>https://www2.bcs.org/certifications/ba/business-analysis-foundation-certificate</a:t>
            </a:r>
            <a:r>
              <a:rPr lang="en-GB"/>
              <a:t> - please</a:t>
            </a:r>
            <a:r>
              <a:rPr lang="en-GB" baseline="0"/>
              <a:t> check they are correct. The provided document wasn’t sufficient. </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8F78EC6-CFCA-CEB1-862C-4ECD655C4EFD}"/>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220218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03EDC02-CE32-E26E-566A-5F7CB78108D0}"/>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253155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852CE52-3E29-6356-3043-C60792CC270B}"/>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217859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2E4855-3C85-BF4D-EC26-3F09C1220296}"/>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94340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79F3954-9B07-6129-9866-64E09D56D6A9}"/>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1927796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F7B08ED-402E-CFD6-7909-757126B36026}"/>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270693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FB97FF0-2ABA-3B73-44F8-3D247CACB04E}"/>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733899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FB97FF0-2ABA-3B73-44F8-3D247CACB04E}"/>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3467677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2A631DC-B7B0-37B6-8DF8-635442EC7048}"/>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3252663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60BDD04-8E18-D4C5-32DC-731912EF10C5}"/>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4196120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3556730-E77A-183B-93B1-458B9C123001}"/>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304961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Used</a:t>
            </a:r>
            <a:r>
              <a:rPr lang="en-GB" baseline="0"/>
              <a:t> provided document – please check it doesn’t reference AA only relevant terms i.e. ‘rapid recovery time’ ? </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EC08FD7-0B16-0969-868B-AB70E387431D}"/>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1896905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75301AD-73A9-4B62-96AB-7592302A32F1}"/>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4069199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118269D-1479-6A7B-CBDE-E894B82069C1}"/>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3822222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24E7076-D775-8203-F8BF-849A76938374}"/>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401084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Used</a:t>
            </a:r>
            <a:r>
              <a:rPr lang="en-GB" baseline="0"/>
              <a:t> provided document – but didn’t have much info RE: who is this course for?</a:t>
            </a:r>
          </a:p>
          <a:p>
            <a:r>
              <a:rPr lang="en-GB" baseline="0"/>
              <a:t>No price information </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591DA49-35EA-3F6D-F180-AEF9EAC6140D}"/>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2288550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Used</a:t>
            </a:r>
            <a:r>
              <a:rPr lang="en-GB" baseline="0"/>
              <a:t> provided document </a:t>
            </a:r>
          </a:p>
          <a:p>
            <a:r>
              <a:rPr lang="en-GB" baseline="0"/>
              <a:t>No price information </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EA36821-F066-B2A5-3A15-11DF58FD66BA}"/>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114645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Used</a:t>
            </a:r>
            <a:r>
              <a:rPr lang="en-GB" baseline="0"/>
              <a:t> provided document </a:t>
            </a:r>
          </a:p>
          <a:p>
            <a:r>
              <a:rPr lang="en-GB" baseline="0"/>
              <a:t>No price information </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550E616-29EB-9DF8-8C83-CC76BE3ACBFC}"/>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375218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 costs</a:t>
            </a:r>
            <a:r>
              <a:rPr lang="en-GB" baseline="0"/>
              <a:t> given</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C9DB72E-2D9A-09B7-4D3A-45AF2C4461FD}"/>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279748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 costs</a:t>
            </a:r>
            <a:r>
              <a:rPr lang="en-GB" baseline="0"/>
              <a:t> given or days </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CE468DA-D908-0890-C01D-B45AAB0E64D7}"/>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277093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 costs</a:t>
            </a:r>
            <a:r>
              <a:rPr lang="en-GB" baseline="0"/>
              <a:t> given</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4D4D8FE-F23C-8A86-A89E-70A4154987ED}"/>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701936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 costs</a:t>
            </a:r>
            <a:r>
              <a:rPr lang="en-GB" baseline="0"/>
              <a:t> given</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9A6AF-8B82-4FC5-8406-5FDB804842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766B595-4591-F790-00B4-EDEA8EE95CA5}"/>
              </a:ext>
            </a:extLst>
          </p:cNvPr>
          <p:cNvSpPr>
            <a:spLocks noGrp="1"/>
          </p:cNvSpPr>
          <p:nvPr>
            <p:ph type="ftr" sz="quarter" idx="4"/>
          </p:nvPr>
        </p:nvSpPr>
        <p:spPr/>
        <p:txBody>
          <a:bodyPr/>
          <a:lstStyle/>
          <a:p>
            <a:r>
              <a:rPr lang="en-GB"/>
              <a:t>Smart Training Potential</a:t>
            </a:r>
          </a:p>
        </p:txBody>
      </p:sp>
    </p:spTree>
    <p:extLst>
      <p:ext uri="{BB962C8B-B14F-4D97-AF65-F5344CB8AC3E}">
        <p14:creationId xmlns:p14="http://schemas.microsoft.com/office/powerpoint/2010/main" val="1411598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04FB9392-CB99-3901-8FCA-BD93636680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E13BA222-E934-777C-6F12-6C505C61EDAE}"/>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28E9E5-A137-7A95-3904-EB22434422AA}"/>
              </a:ext>
            </a:extLst>
          </p:cNvPr>
          <p:cNvSpPr>
            <a:spLocks noGrp="1"/>
          </p:cNvSpPr>
          <p:nvPr>
            <p:ph type="dt" sz="half" idx="10"/>
          </p:nvPr>
        </p:nvSpPr>
        <p:spPr>
          <a:xfrm>
            <a:off x="838200" y="6356350"/>
            <a:ext cx="2743200" cy="365125"/>
          </a:xfrm>
          <a:prstGeom prst="rect">
            <a:avLst/>
          </a:prstGeom>
        </p:spPr>
        <p:txBody>
          <a:bodyPr/>
          <a:lstStyle/>
          <a:p>
            <a:r>
              <a:rPr lang="en-US"/>
              <a:t>Smart Training Potential</a:t>
            </a:r>
            <a:endParaRPr lang="en-GB"/>
          </a:p>
        </p:txBody>
      </p:sp>
      <p:sp>
        <p:nvSpPr>
          <p:cNvPr id="5" name="Footer Placeholder 4">
            <a:extLst>
              <a:ext uri="{FF2B5EF4-FFF2-40B4-BE49-F238E27FC236}">
                <a16:creationId xmlns:a16="http://schemas.microsoft.com/office/drawing/2014/main" id="{FE4C1FBE-D4D1-3786-2EE0-C5702EF8DE7D}"/>
              </a:ext>
            </a:extLst>
          </p:cNvPr>
          <p:cNvSpPr>
            <a:spLocks noGrp="1"/>
          </p:cNvSpPr>
          <p:nvPr>
            <p:ph type="ftr" sz="quarter" idx="11"/>
          </p:nvPr>
        </p:nvSpPr>
        <p:spPr>
          <a:xfrm>
            <a:off x="4038600" y="6356350"/>
            <a:ext cx="4114800" cy="365125"/>
          </a:xfrm>
          <a:prstGeom prst="rect">
            <a:avLst/>
          </a:prstGeom>
        </p:spPr>
        <p:txBody>
          <a:bodyPr/>
          <a:lstStyle/>
          <a:p>
            <a:r>
              <a:rPr lang="en-GB"/>
              <a:t>Smart Training Potential</a:t>
            </a:r>
          </a:p>
        </p:txBody>
      </p:sp>
      <p:sp>
        <p:nvSpPr>
          <p:cNvPr id="6" name="Slide Number Placeholder 5">
            <a:extLst>
              <a:ext uri="{FF2B5EF4-FFF2-40B4-BE49-F238E27FC236}">
                <a16:creationId xmlns:a16="http://schemas.microsoft.com/office/drawing/2014/main" id="{17B788BA-9936-4132-FE83-C427D8888F72}"/>
              </a:ext>
            </a:extLst>
          </p:cNvPr>
          <p:cNvSpPr>
            <a:spLocks noGrp="1"/>
          </p:cNvSpPr>
          <p:nvPr>
            <p:ph type="sldNum" sz="quarter" idx="12"/>
          </p:nvPr>
        </p:nvSpPr>
        <p:spPr>
          <a:xfrm>
            <a:off x="8610600" y="6356350"/>
            <a:ext cx="2743200" cy="365125"/>
          </a:xfrm>
          <a:prstGeom prst="rect">
            <a:avLst/>
          </a:prstGeom>
        </p:spPr>
        <p:txBody>
          <a:bodyPr/>
          <a:lstStyle/>
          <a:p>
            <a:r>
              <a:rPr lang="en-GB"/>
              <a:t>Presentation Title</a:t>
            </a:r>
          </a:p>
        </p:txBody>
      </p:sp>
      <p:pic>
        <p:nvPicPr>
          <p:cNvPr id="10" name="Picture 9" descr="A picture containing text, clipart">
            <a:extLst>
              <a:ext uri="{FF2B5EF4-FFF2-40B4-BE49-F238E27FC236}">
                <a16:creationId xmlns:a16="http://schemas.microsoft.com/office/drawing/2014/main" id="{951E615D-ACDE-5734-3889-DD60A440BF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0" y="1762709"/>
            <a:ext cx="4007667" cy="1419196"/>
          </a:xfrm>
          <a:prstGeom prst="rect">
            <a:avLst/>
          </a:prstGeom>
        </p:spPr>
      </p:pic>
      <p:sp>
        <p:nvSpPr>
          <p:cNvPr id="11" name="Rectangle 10">
            <a:extLst>
              <a:ext uri="{FF2B5EF4-FFF2-40B4-BE49-F238E27FC236}">
                <a16:creationId xmlns:a16="http://schemas.microsoft.com/office/drawing/2014/main" id="{2E8E81C7-A3E7-EEC7-2414-5E951E617D01}"/>
              </a:ext>
            </a:extLst>
          </p:cNvPr>
          <p:cNvSpPr/>
          <p:nvPr userDrawn="1"/>
        </p:nvSpPr>
        <p:spPr>
          <a:xfrm>
            <a:off x="117695" y="136525"/>
            <a:ext cx="2969537" cy="1257709"/>
          </a:xfrm>
          <a:prstGeom prst="rect">
            <a:avLst/>
          </a:prstGeom>
          <a:solidFill>
            <a:srgbClr val="088490"/>
          </a:solidFill>
          <a:ln>
            <a:solidFill>
              <a:srgbClr val="08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531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48F5031B-2DFD-44A2-C557-D8A3306797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CE3663D4-9953-9B6D-38DE-562EE06F95DF}"/>
              </a:ext>
            </a:extLst>
          </p:cNvPr>
          <p:cNvSpPr>
            <a:spLocks noGrp="1"/>
          </p:cNvSpPr>
          <p:nvPr>
            <p:ph type="dt" sz="half" idx="10"/>
          </p:nvPr>
        </p:nvSpPr>
        <p:spPr>
          <a:xfrm>
            <a:off x="838200" y="6356350"/>
            <a:ext cx="2743200" cy="365125"/>
          </a:xfrm>
          <a:prstGeom prst="rect">
            <a:avLst/>
          </a:prstGeom>
        </p:spPr>
        <p:txBody>
          <a:bodyPr/>
          <a:lstStyle/>
          <a:p>
            <a:r>
              <a:rPr lang="en-US"/>
              <a:t>Smart Training Potential</a:t>
            </a:r>
            <a:endParaRPr lang="en-GB"/>
          </a:p>
        </p:txBody>
      </p:sp>
      <p:sp>
        <p:nvSpPr>
          <p:cNvPr id="3" name="Footer Placeholder 2">
            <a:extLst>
              <a:ext uri="{FF2B5EF4-FFF2-40B4-BE49-F238E27FC236}">
                <a16:creationId xmlns:a16="http://schemas.microsoft.com/office/drawing/2014/main" id="{031A5748-AE87-439E-DFE4-4CE2FBD52E60}"/>
              </a:ext>
            </a:extLst>
          </p:cNvPr>
          <p:cNvSpPr>
            <a:spLocks noGrp="1"/>
          </p:cNvSpPr>
          <p:nvPr>
            <p:ph type="ftr" sz="quarter" idx="11"/>
          </p:nvPr>
        </p:nvSpPr>
        <p:spPr>
          <a:xfrm>
            <a:off x="4038600" y="6356350"/>
            <a:ext cx="4114800" cy="365125"/>
          </a:xfrm>
          <a:prstGeom prst="rect">
            <a:avLst/>
          </a:prstGeom>
        </p:spPr>
        <p:txBody>
          <a:bodyPr/>
          <a:lstStyle/>
          <a:p>
            <a:r>
              <a:rPr lang="en-GB"/>
              <a:t>Smart Training Potential</a:t>
            </a:r>
          </a:p>
        </p:txBody>
      </p:sp>
      <p:sp>
        <p:nvSpPr>
          <p:cNvPr id="4" name="Slide Number Placeholder 3">
            <a:extLst>
              <a:ext uri="{FF2B5EF4-FFF2-40B4-BE49-F238E27FC236}">
                <a16:creationId xmlns:a16="http://schemas.microsoft.com/office/drawing/2014/main" id="{D8E52F2A-B090-CB0A-63F6-5FF877A4D5B7}"/>
              </a:ext>
            </a:extLst>
          </p:cNvPr>
          <p:cNvSpPr>
            <a:spLocks noGrp="1"/>
          </p:cNvSpPr>
          <p:nvPr>
            <p:ph type="sldNum" sz="quarter" idx="12"/>
          </p:nvPr>
        </p:nvSpPr>
        <p:spPr>
          <a:xfrm>
            <a:off x="8610600" y="6356350"/>
            <a:ext cx="2743200" cy="365125"/>
          </a:xfrm>
          <a:prstGeom prst="rect">
            <a:avLst/>
          </a:prstGeom>
        </p:spPr>
        <p:txBody>
          <a:bodyPr/>
          <a:lstStyle/>
          <a:p>
            <a:fld id="{9F83D49E-CAEC-45A8-9C29-E3755C42201B}" type="slidenum">
              <a:rPr lang="en-GB" smtClean="0"/>
              <a:t>‹#›</a:t>
            </a:fld>
            <a:endParaRPr lang="en-GB"/>
          </a:p>
        </p:txBody>
      </p:sp>
    </p:spTree>
    <p:extLst>
      <p:ext uri="{BB962C8B-B14F-4D97-AF65-F5344CB8AC3E}">
        <p14:creationId xmlns:p14="http://schemas.microsoft.com/office/powerpoint/2010/main" val="187332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6FF4C547-9C10-2EED-9928-E9818DEFA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CE3663D4-9953-9B6D-38DE-562EE06F95DF}"/>
              </a:ext>
            </a:extLst>
          </p:cNvPr>
          <p:cNvSpPr>
            <a:spLocks noGrp="1"/>
          </p:cNvSpPr>
          <p:nvPr>
            <p:ph type="dt" sz="half" idx="10"/>
          </p:nvPr>
        </p:nvSpPr>
        <p:spPr>
          <a:xfrm>
            <a:off x="838200" y="6356350"/>
            <a:ext cx="2743200" cy="365125"/>
          </a:xfrm>
          <a:prstGeom prst="rect">
            <a:avLst/>
          </a:prstGeom>
        </p:spPr>
        <p:txBody>
          <a:bodyPr/>
          <a:lstStyle/>
          <a:p>
            <a:r>
              <a:rPr lang="en-US"/>
              <a:t>Smart Training Potential</a:t>
            </a:r>
            <a:endParaRPr lang="en-GB"/>
          </a:p>
        </p:txBody>
      </p:sp>
      <p:sp>
        <p:nvSpPr>
          <p:cNvPr id="3" name="Footer Placeholder 2">
            <a:extLst>
              <a:ext uri="{FF2B5EF4-FFF2-40B4-BE49-F238E27FC236}">
                <a16:creationId xmlns:a16="http://schemas.microsoft.com/office/drawing/2014/main" id="{031A5748-AE87-439E-DFE4-4CE2FBD52E60}"/>
              </a:ext>
            </a:extLst>
          </p:cNvPr>
          <p:cNvSpPr>
            <a:spLocks noGrp="1"/>
          </p:cNvSpPr>
          <p:nvPr>
            <p:ph type="ftr" sz="quarter" idx="11"/>
          </p:nvPr>
        </p:nvSpPr>
        <p:spPr>
          <a:xfrm>
            <a:off x="4038600" y="6356350"/>
            <a:ext cx="4114800" cy="365125"/>
          </a:xfrm>
          <a:prstGeom prst="rect">
            <a:avLst/>
          </a:prstGeom>
        </p:spPr>
        <p:txBody>
          <a:bodyPr/>
          <a:lstStyle/>
          <a:p>
            <a:r>
              <a:rPr lang="en-GB"/>
              <a:t>Smart Training Potential</a:t>
            </a:r>
          </a:p>
        </p:txBody>
      </p:sp>
      <p:sp>
        <p:nvSpPr>
          <p:cNvPr id="4" name="Slide Number Placeholder 3">
            <a:extLst>
              <a:ext uri="{FF2B5EF4-FFF2-40B4-BE49-F238E27FC236}">
                <a16:creationId xmlns:a16="http://schemas.microsoft.com/office/drawing/2014/main" id="{D8E52F2A-B090-CB0A-63F6-5FF877A4D5B7}"/>
              </a:ext>
            </a:extLst>
          </p:cNvPr>
          <p:cNvSpPr>
            <a:spLocks noGrp="1"/>
          </p:cNvSpPr>
          <p:nvPr>
            <p:ph type="sldNum" sz="quarter" idx="12"/>
          </p:nvPr>
        </p:nvSpPr>
        <p:spPr>
          <a:xfrm>
            <a:off x="8610600" y="6356350"/>
            <a:ext cx="2743200" cy="365125"/>
          </a:xfrm>
          <a:prstGeom prst="rect">
            <a:avLst/>
          </a:prstGeom>
        </p:spPr>
        <p:txBody>
          <a:bodyPr/>
          <a:lstStyle/>
          <a:p>
            <a:fld id="{9F83D49E-CAEC-45A8-9C29-E3755C42201B}" type="slidenum">
              <a:rPr lang="en-GB" smtClean="0"/>
              <a:t>‹#›</a:t>
            </a:fld>
            <a:endParaRPr lang="en-GB"/>
          </a:p>
        </p:txBody>
      </p:sp>
      <p:sp>
        <p:nvSpPr>
          <p:cNvPr id="8" name="TextBox 7">
            <a:extLst>
              <a:ext uri="{FF2B5EF4-FFF2-40B4-BE49-F238E27FC236}">
                <a16:creationId xmlns:a16="http://schemas.microsoft.com/office/drawing/2014/main" id="{AE71E08E-0E41-F8A5-9784-11CF14F7DFB9}"/>
              </a:ext>
            </a:extLst>
          </p:cNvPr>
          <p:cNvSpPr txBox="1"/>
          <p:nvPr userDrawn="1"/>
        </p:nvSpPr>
        <p:spPr>
          <a:xfrm>
            <a:off x="400050" y="305871"/>
            <a:ext cx="616267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E99"/>
                </a:solidFill>
                <a:effectLst/>
                <a:uLnTx/>
                <a:uFillTx/>
                <a:latin typeface="Calibri" panose="020F0502020204030204"/>
                <a:ea typeface="+mn-ea"/>
                <a:cs typeface="+mn-cs"/>
              </a:rPr>
              <a:t>Training &amp; Development | Course Catalogue 2023-24</a:t>
            </a:r>
            <a:endParaRPr kumimoji="0" lang="en-GB" sz="1400" b="0" i="0" u="none" strike="noStrike" kern="1200" cap="none" spc="0" normalizeH="0" baseline="0" noProof="0">
              <a:ln>
                <a:noFill/>
              </a:ln>
              <a:solidFill>
                <a:srgbClr val="808E9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71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3663D4-9953-9B6D-38DE-562EE06F95DF}"/>
              </a:ext>
            </a:extLst>
          </p:cNvPr>
          <p:cNvSpPr>
            <a:spLocks noGrp="1"/>
          </p:cNvSpPr>
          <p:nvPr>
            <p:ph type="dt" sz="half" idx="10"/>
          </p:nvPr>
        </p:nvSpPr>
        <p:spPr>
          <a:xfrm>
            <a:off x="838200" y="6356350"/>
            <a:ext cx="2743200" cy="365125"/>
          </a:xfrm>
          <a:prstGeom prst="rect">
            <a:avLst/>
          </a:prstGeom>
        </p:spPr>
        <p:txBody>
          <a:bodyPr/>
          <a:lstStyle/>
          <a:p>
            <a:r>
              <a:rPr lang="en-US"/>
              <a:t>Smart Training Potential</a:t>
            </a:r>
            <a:endParaRPr lang="en-GB"/>
          </a:p>
        </p:txBody>
      </p:sp>
      <p:sp>
        <p:nvSpPr>
          <p:cNvPr id="3" name="Footer Placeholder 2">
            <a:extLst>
              <a:ext uri="{FF2B5EF4-FFF2-40B4-BE49-F238E27FC236}">
                <a16:creationId xmlns:a16="http://schemas.microsoft.com/office/drawing/2014/main" id="{031A5748-AE87-439E-DFE4-4CE2FBD52E60}"/>
              </a:ext>
            </a:extLst>
          </p:cNvPr>
          <p:cNvSpPr>
            <a:spLocks noGrp="1"/>
          </p:cNvSpPr>
          <p:nvPr>
            <p:ph type="ftr" sz="quarter" idx="11"/>
          </p:nvPr>
        </p:nvSpPr>
        <p:spPr>
          <a:xfrm>
            <a:off x="4038600" y="6356350"/>
            <a:ext cx="4114800" cy="365125"/>
          </a:xfrm>
          <a:prstGeom prst="rect">
            <a:avLst/>
          </a:prstGeom>
        </p:spPr>
        <p:txBody>
          <a:bodyPr/>
          <a:lstStyle/>
          <a:p>
            <a:r>
              <a:rPr lang="en-GB"/>
              <a:t>Smart Training Potential</a:t>
            </a:r>
          </a:p>
        </p:txBody>
      </p:sp>
      <p:sp>
        <p:nvSpPr>
          <p:cNvPr id="4" name="Slide Number Placeholder 3">
            <a:extLst>
              <a:ext uri="{FF2B5EF4-FFF2-40B4-BE49-F238E27FC236}">
                <a16:creationId xmlns:a16="http://schemas.microsoft.com/office/drawing/2014/main" id="{D8E52F2A-B090-CB0A-63F6-5FF877A4D5B7}"/>
              </a:ext>
            </a:extLst>
          </p:cNvPr>
          <p:cNvSpPr>
            <a:spLocks noGrp="1"/>
          </p:cNvSpPr>
          <p:nvPr>
            <p:ph type="sldNum" sz="quarter" idx="12"/>
          </p:nvPr>
        </p:nvSpPr>
        <p:spPr>
          <a:xfrm>
            <a:off x="8610600" y="6356350"/>
            <a:ext cx="2743200" cy="365125"/>
          </a:xfrm>
          <a:prstGeom prst="rect">
            <a:avLst/>
          </a:prstGeom>
        </p:spPr>
        <p:txBody>
          <a:bodyPr/>
          <a:lstStyle/>
          <a:p>
            <a:fld id="{9F83D49E-CAEC-45A8-9C29-E3755C42201B}" type="slidenum">
              <a:rPr lang="en-GB" smtClean="0"/>
              <a:t>‹#›</a:t>
            </a:fld>
            <a:endParaRPr lang="en-GB"/>
          </a:p>
        </p:txBody>
      </p:sp>
      <p:pic>
        <p:nvPicPr>
          <p:cNvPr id="5" name="Picture 4" descr="Icon&#10;&#10;Description automatically generated">
            <a:extLst>
              <a:ext uri="{FF2B5EF4-FFF2-40B4-BE49-F238E27FC236}">
                <a16:creationId xmlns:a16="http://schemas.microsoft.com/office/drawing/2014/main" id="{4B0B4E83-7A40-4FF8-DA75-FE8167161A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393EB87-6FAF-813D-BD4E-F95B75D5E55A}"/>
              </a:ext>
            </a:extLst>
          </p:cNvPr>
          <p:cNvSpPr txBox="1"/>
          <p:nvPr userDrawn="1"/>
        </p:nvSpPr>
        <p:spPr>
          <a:xfrm>
            <a:off x="381000" y="305871"/>
            <a:ext cx="616267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E99"/>
                </a:solidFill>
                <a:effectLst/>
                <a:uLnTx/>
                <a:uFillTx/>
                <a:latin typeface="Calibri" panose="020F0502020204030204"/>
                <a:ea typeface="+mn-ea"/>
                <a:cs typeface="+mn-cs"/>
              </a:rPr>
              <a:t>Training &amp; Development | Course Catalogue 2023-24</a:t>
            </a:r>
            <a:endParaRPr kumimoji="0" lang="en-GB" sz="1400" b="0" i="0" u="none" strike="noStrike" kern="1200" cap="none" spc="0" normalizeH="0" baseline="0" noProof="0">
              <a:ln>
                <a:noFill/>
              </a:ln>
              <a:solidFill>
                <a:srgbClr val="808E9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40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C923BF-136C-0D1E-3244-CF36D9616B01}"/>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Date Placeholder 1">
            <a:extLst>
              <a:ext uri="{FF2B5EF4-FFF2-40B4-BE49-F238E27FC236}">
                <a16:creationId xmlns:a16="http://schemas.microsoft.com/office/drawing/2014/main" id="{CE3663D4-9953-9B6D-38DE-562EE06F95DF}"/>
              </a:ext>
            </a:extLst>
          </p:cNvPr>
          <p:cNvSpPr>
            <a:spLocks noGrp="1"/>
          </p:cNvSpPr>
          <p:nvPr>
            <p:ph type="dt" sz="half" idx="10"/>
          </p:nvPr>
        </p:nvSpPr>
        <p:spPr>
          <a:xfrm>
            <a:off x="838200" y="6356350"/>
            <a:ext cx="2743200" cy="365125"/>
          </a:xfrm>
          <a:prstGeom prst="rect">
            <a:avLst/>
          </a:prstGeom>
        </p:spPr>
        <p:txBody>
          <a:bodyPr/>
          <a:lstStyle/>
          <a:p>
            <a:r>
              <a:rPr lang="en-US"/>
              <a:t>Smart Training Potential</a:t>
            </a:r>
            <a:endParaRPr lang="en-GB"/>
          </a:p>
        </p:txBody>
      </p:sp>
      <p:sp>
        <p:nvSpPr>
          <p:cNvPr id="3" name="Footer Placeholder 2">
            <a:extLst>
              <a:ext uri="{FF2B5EF4-FFF2-40B4-BE49-F238E27FC236}">
                <a16:creationId xmlns:a16="http://schemas.microsoft.com/office/drawing/2014/main" id="{031A5748-AE87-439E-DFE4-4CE2FBD52E60}"/>
              </a:ext>
            </a:extLst>
          </p:cNvPr>
          <p:cNvSpPr>
            <a:spLocks noGrp="1"/>
          </p:cNvSpPr>
          <p:nvPr>
            <p:ph type="ftr" sz="quarter" idx="11"/>
          </p:nvPr>
        </p:nvSpPr>
        <p:spPr>
          <a:xfrm>
            <a:off x="4038600" y="6356350"/>
            <a:ext cx="4114800" cy="365125"/>
          </a:xfrm>
          <a:prstGeom prst="rect">
            <a:avLst/>
          </a:prstGeom>
        </p:spPr>
        <p:txBody>
          <a:bodyPr/>
          <a:lstStyle/>
          <a:p>
            <a:r>
              <a:rPr lang="en-GB"/>
              <a:t>Smart Training Potential</a:t>
            </a:r>
          </a:p>
        </p:txBody>
      </p:sp>
      <p:sp>
        <p:nvSpPr>
          <p:cNvPr id="4" name="Slide Number Placeholder 3">
            <a:extLst>
              <a:ext uri="{FF2B5EF4-FFF2-40B4-BE49-F238E27FC236}">
                <a16:creationId xmlns:a16="http://schemas.microsoft.com/office/drawing/2014/main" id="{D8E52F2A-B090-CB0A-63F6-5FF877A4D5B7}"/>
              </a:ext>
            </a:extLst>
          </p:cNvPr>
          <p:cNvSpPr>
            <a:spLocks noGrp="1"/>
          </p:cNvSpPr>
          <p:nvPr>
            <p:ph type="sldNum" sz="quarter" idx="12"/>
          </p:nvPr>
        </p:nvSpPr>
        <p:spPr>
          <a:xfrm>
            <a:off x="8610600" y="6356350"/>
            <a:ext cx="2743200" cy="365125"/>
          </a:xfrm>
          <a:prstGeom prst="rect">
            <a:avLst/>
          </a:prstGeom>
        </p:spPr>
        <p:txBody>
          <a:bodyPr/>
          <a:lstStyle/>
          <a:p>
            <a:fld id="{9F83D49E-CAEC-45A8-9C29-E3755C42201B}" type="slidenum">
              <a:rPr lang="en-GB" smtClean="0"/>
              <a:t>‹#›</a:t>
            </a:fld>
            <a:endParaRPr lang="en-GB"/>
          </a:p>
        </p:txBody>
      </p:sp>
      <p:sp>
        <p:nvSpPr>
          <p:cNvPr id="7" name="TextBox 6">
            <a:extLst>
              <a:ext uri="{FF2B5EF4-FFF2-40B4-BE49-F238E27FC236}">
                <a16:creationId xmlns:a16="http://schemas.microsoft.com/office/drawing/2014/main" id="{466715F9-7C2E-2CD6-8B7A-647EE264A75B}"/>
              </a:ext>
            </a:extLst>
          </p:cNvPr>
          <p:cNvSpPr txBox="1"/>
          <p:nvPr userDrawn="1"/>
        </p:nvSpPr>
        <p:spPr>
          <a:xfrm>
            <a:off x="400050" y="296346"/>
            <a:ext cx="616267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E99"/>
                </a:solidFill>
                <a:effectLst/>
                <a:uLnTx/>
                <a:uFillTx/>
                <a:latin typeface="Calibri" panose="020F0502020204030204"/>
                <a:ea typeface="+mn-ea"/>
                <a:cs typeface="+mn-cs"/>
              </a:rPr>
              <a:t>Training &amp; Development | Course Catalogue 2023-24</a:t>
            </a:r>
            <a:endParaRPr kumimoji="0" lang="en-GB" sz="1400" b="0" i="0" u="none" strike="noStrike" kern="1200" cap="none" spc="0" normalizeH="0" baseline="0" noProof="0">
              <a:ln>
                <a:noFill/>
              </a:ln>
              <a:solidFill>
                <a:srgbClr val="808E9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34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179A16-E261-BF18-19B0-63B3D39F6E7B}"/>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Date Placeholder 1">
            <a:extLst>
              <a:ext uri="{FF2B5EF4-FFF2-40B4-BE49-F238E27FC236}">
                <a16:creationId xmlns:a16="http://schemas.microsoft.com/office/drawing/2014/main" id="{CE3663D4-9953-9B6D-38DE-562EE06F95DF}"/>
              </a:ext>
            </a:extLst>
          </p:cNvPr>
          <p:cNvSpPr>
            <a:spLocks noGrp="1"/>
          </p:cNvSpPr>
          <p:nvPr>
            <p:ph type="dt" sz="half" idx="10"/>
          </p:nvPr>
        </p:nvSpPr>
        <p:spPr>
          <a:xfrm>
            <a:off x="838200" y="6356350"/>
            <a:ext cx="2743200" cy="365125"/>
          </a:xfrm>
          <a:prstGeom prst="rect">
            <a:avLst/>
          </a:prstGeom>
        </p:spPr>
        <p:txBody>
          <a:bodyPr/>
          <a:lstStyle/>
          <a:p>
            <a:r>
              <a:rPr lang="en-US"/>
              <a:t>Smart Training Potential</a:t>
            </a:r>
            <a:endParaRPr lang="en-GB"/>
          </a:p>
        </p:txBody>
      </p:sp>
      <p:sp>
        <p:nvSpPr>
          <p:cNvPr id="3" name="Footer Placeholder 2">
            <a:extLst>
              <a:ext uri="{FF2B5EF4-FFF2-40B4-BE49-F238E27FC236}">
                <a16:creationId xmlns:a16="http://schemas.microsoft.com/office/drawing/2014/main" id="{031A5748-AE87-439E-DFE4-4CE2FBD52E60}"/>
              </a:ext>
            </a:extLst>
          </p:cNvPr>
          <p:cNvSpPr>
            <a:spLocks noGrp="1"/>
          </p:cNvSpPr>
          <p:nvPr>
            <p:ph type="ftr" sz="quarter" idx="11"/>
          </p:nvPr>
        </p:nvSpPr>
        <p:spPr>
          <a:xfrm>
            <a:off x="4038600" y="6356350"/>
            <a:ext cx="4114800" cy="365125"/>
          </a:xfrm>
          <a:prstGeom prst="rect">
            <a:avLst/>
          </a:prstGeom>
        </p:spPr>
        <p:txBody>
          <a:bodyPr/>
          <a:lstStyle/>
          <a:p>
            <a:r>
              <a:rPr lang="en-GB"/>
              <a:t>Smart Training Potential</a:t>
            </a:r>
          </a:p>
        </p:txBody>
      </p:sp>
      <p:sp>
        <p:nvSpPr>
          <p:cNvPr id="4" name="Slide Number Placeholder 3">
            <a:extLst>
              <a:ext uri="{FF2B5EF4-FFF2-40B4-BE49-F238E27FC236}">
                <a16:creationId xmlns:a16="http://schemas.microsoft.com/office/drawing/2014/main" id="{D8E52F2A-B090-CB0A-63F6-5FF877A4D5B7}"/>
              </a:ext>
            </a:extLst>
          </p:cNvPr>
          <p:cNvSpPr>
            <a:spLocks noGrp="1"/>
          </p:cNvSpPr>
          <p:nvPr>
            <p:ph type="sldNum" sz="quarter" idx="12"/>
          </p:nvPr>
        </p:nvSpPr>
        <p:spPr>
          <a:xfrm>
            <a:off x="8610600" y="6356350"/>
            <a:ext cx="2743200" cy="365125"/>
          </a:xfrm>
          <a:prstGeom prst="rect">
            <a:avLst/>
          </a:prstGeom>
        </p:spPr>
        <p:txBody>
          <a:bodyPr/>
          <a:lstStyle/>
          <a:p>
            <a:fld id="{9F83D49E-CAEC-45A8-9C29-E3755C42201B}" type="slidenum">
              <a:rPr lang="en-GB" smtClean="0"/>
              <a:t>‹#›</a:t>
            </a:fld>
            <a:endParaRPr lang="en-GB"/>
          </a:p>
        </p:txBody>
      </p:sp>
      <p:sp>
        <p:nvSpPr>
          <p:cNvPr id="7" name="TextBox 6">
            <a:extLst>
              <a:ext uri="{FF2B5EF4-FFF2-40B4-BE49-F238E27FC236}">
                <a16:creationId xmlns:a16="http://schemas.microsoft.com/office/drawing/2014/main" id="{68D57D99-E14C-E11E-0CB2-8138431394E9}"/>
              </a:ext>
            </a:extLst>
          </p:cNvPr>
          <p:cNvSpPr txBox="1"/>
          <p:nvPr userDrawn="1"/>
        </p:nvSpPr>
        <p:spPr>
          <a:xfrm>
            <a:off x="390525" y="315396"/>
            <a:ext cx="616267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E99"/>
                </a:solidFill>
                <a:effectLst/>
                <a:uLnTx/>
                <a:uFillTx/>
                <a:latin typeface="Calibri" panose="020F0502020204030204"/>
                <a:ea typeface="+mn-ea"/>
                <a:cs typeface="+mn-cs"/>
              </a:rPr>
              <a:t>Training &amp; Development | Course Catalogue 2023-24</a:t>
            </a:r>
            <a:endParaRPr kumimoji="0" lang="en-GB" sz="1400" b="0" i="0" u="none" strike="noStrike" kern="1200" cap="none" spc="0" normalizeH="0" baseline="0" noProof="0">
              <a:ln>
                <a:noFill/>
              </a:ln>
              <a:solidFill>
                <a:srgbClr val="808E9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109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3663D4-9953-9B6D-38DE-562EE06F95DF}"/>
              </a:ext>
            </a:extLst>
          </p:cNvPr>
          <p:cNvSpPr>
            <a:spLocks noGrp="1"/>
          </p:cNvSpPr>
          <p:nvPr>
            <p:ph type="dt" sz="half" idx="10"/>
          </p:nvPr>
        </p:nvSpPr>
        <p:spPr>
          <a:xfrm>
            <a:off x="838200" y="6356350"/>
            <a:ext cx="2743200" cy="365125"/>
          </a:xfrm>
          <a:prstGeom prst="rect">
            <a:avLst/>
          </a:prstGeom>
        </p:spPr>
        <p:txBody>
          <a:bodyPr/>
          <a:lstStyle/>
          <a:p>
            <a:r>
              <a:rPr lang="en-US"/>
              <a:t>Smart Training Potential</a:t>
            </a:r>
            <a:endParaRPr lang="en-GB"/>
          </a:p>
        </p:txBody>
      </p:sp>
      <p:sp>
        <p:nvSpPr>
          <p:cNvPr id="3" name="Footer Placeholder 2">
            <a:extLst>
              <a:ext uri="{FF2B5EF4-FFF2-40B4-BE49-F238E27FC236}">
                <a16:creationId xmlns:a16="http://schemas.microsoft.com/office/drawing/2014/main" id="{031A5748-AE87-439E-DFE4-4CE2FBD52E60}"/>
              </a:ext>
            </a:extLst>
          </p:cNvPr>
          <p:cNvSpPr>
            <a:spLocks noGrp="1"/>
          </p:cNvSpPr>
          <p:nvPr>
            <p:ph type="ftr" sz="quarter" idx="11"/>
          </p:nvPr>
        </p:nvSpPr>
        <p:spPr>
          <a:xfrm>
            <a:off x="4038600" y="6356350"/>
            <a:ext cx="4114800" cy="365125"/>
          </a:xfrm>
          <a:prstGeom prst="rect">
            <a:avLst/>
          </a:prstGeom>
        </p:spPr>
        <p:txBody>
          <a:bodyPr/>
          <a:lstStyle/>
          <a:p>
            <a:r>
              <a:rPr lang="en-GB"/>
              <a:t>Smart Training Potential</a:t>
            </a:r>
          </a:p>
        </p:txBody>
      </p:sp>
      <p:sp>
        <p:nvSpPr>
          <p:cNvPr id="4" name="Slide Number Placeholder 3">
            <a:extLst>
              <a:ext uri="{FF2B5EF4-FFF2-40B4-BE49-F238E27FC236}">
                <a16:creationId xmlns:a16="http://schemas.microsoft.com/office/drawing/2014/main" id="{D8E52F2A-B090-CB0A-63F6-5FF877A4D5B7}"/>
              </a:ext>
            </a:extLst>
          </p:cNvPr>
          <p:cNvSpPr>
            <a:spLocks noGrp="1"/>
          </p:cNvSpPr>
          <p:nvPr>
            <p:ph type="sldNum" sz="quarter" idx="12"/>
          </p:nvPr>
        </p:nvSpPr>
        <p:spPr>
          <a:xfrm>
            <a:off x="8610600" y="6356350"/>
            <a:ext cx="2743200" cy="365125"/>
          </a:xfrm>
          <a:prstGeom prst="rect">
            <a:avLst/>
          </a:prstGeom>
        </p:spPr>
        <p:txBody>
          <a:bodyPr/>
          <a:lstStyle/>
          <a:p>
            <a:fld id="{9F83D49E-CAEC-45A8-9C29-E3755C42201B}" type="slidenum">
              <a:rPr lang="en-GB" smtClean="0"/>
              <a:t>‹#›</a:t>
            </a:fld>
            <a:endParaRPr lang="en-GB"/>
          </a:p>
        </p:txBody>
      </p:sp>
      <p:pic>
        <p:nvPicPr>
          <p:cNvPr id="5" name="Picture 4" descr="Logo&#10;&#10;Description automatically generated with medium confidence">
            <a:extLst>
              <a:ext uri="{FF2B5EF4-FFF2-40B4-BE49-F238E27FC236}">
                <a16:creationId xmlns:a16="http://schemas.microsoft.com/office/drawing/2014/main" id="{8E73A475-B57C-D618-80EB-59D0B8168C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040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C478D62D-47A8-D2F4-CD56-A7952DFAE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9FC737-1A4E-F55E-FA25-2E7EE4E32C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4F7EDD-A423-A576-57CC-E633A73113E9}"/>
              </a:ext>
            </a:extLst>
          </p:cNvPr>
          <p:cNvSpPr>
            <a:spLocks noGrp="1"/>
          </p:cNvSpPr>
          <p:nvPr>
            <p:ph idx="1"/>
          </p:nvPr>
        </p:nvSpPr>
        <p:spPr>
          <a:xfrm>
            <a:off x="838200" y="1816572"/>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BB3B3F-6492-1182-16EC-725F327FDCA5}"/>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a:t>Smart Training Potential</a:t>
            </a:r>
            <a:endParaRPr lang="en-GB"/>
          </a:p>
        </p:txBody>
      </p:sp>
      <p:sp>
        <p:nvSpPr>
          <p:cNvPr id="5" name="Footer Placeholder 4">
            <a:extLst>
              <a:ext uri="{FF2B5EF4-FFF2-40B4-BE49-F238E27FC236}">
                <a16:creationId xmlns:a16="http://schemas.microsoft.com/office/drawing/2014/main" id="{BE70E874-51BC-37E6-C55B-32AD524EE41A}"/>
              </a:ext>
            </a:extLst>
          </p:cNvPr>
          <p:cNvSpPr>
            <a:spLocks noGrp="1"/>
          </p:cNvSpPr>
          <p:nvPr>
            <p:ph type="ftr" sz="quarter" idx="11"/>
          </p:nvPr>
        </p:nvSpPr>
        <p:spPr>
          <a:xfrm>
            <a:off x="4038600" y="6356350"/>
            <a:ext cx="4114800" cy="365125"/>
          </a:xfrm>
          <a:prstGeom prst="rect">
            <a:avLst/>
          </a:prstGeom>
        </p:spPr>
        <p:txBody>
          <a:bodyPr/>
          <a:lstStyle>
            <a:lvl1pPr>
              <a:defRPr/>
            </a:lvl1pPr>
          </a:lstStyle>
          <a:p>
            <a:r>
              <a:rPr lang="en-GB"/>
              <a:t>Smart Training Potential</a:t>
            </a:r>
          </a:p>
        </p:txBody>
      </p:sp>
      <p:sp>
        <p:nvSpPr>
          <p:cNvPr id="6" name="Slide Number Placeholder 5">
            <a:extLst>
              <a:ext uri="{FF2B5EF4-FFF2-40B4-BE49-F238E27FC236}">
                <a16:creationId xmlns:a16="http://schemas.microsoft.com/office/drawing/2014/main" id="{0E28D8A4-A0D3-CC36-B56C-A374C98E9FF3}"/>
              </a:ext>
            </a:extLst>
          </p:cNvPr>
          <p:cNvSpPr>
            <a:spLocks noGrp="1"/>
          </p:cNvSpPr>
          <p:nvPr>
            <p:ph type="sldNum" sz="quarter" idx="12"/>
          </p:nvPr>
        </p:nvSpPr>
        <p:spPr>
          <a:xfrm>
            <a:off x="8610600" y="6356350"/>
            <a:ext cx="2743200" cy="365125"/>
          </a:xfrm>
          <a:prstGeom prst="rect">
            <a:avLst/>
          </a:prstGeom>
        </p:spPr>
        <p:txBody>
          <a:bodyPr/>
          <a:lstStyle/>
          <a:p>
            <a:r>
              <a:rPr lang="en-GB"/>
              <a:t>Presentation Title</a:t>
            </a:r>
          </a:p>
        </p:txBody>
      </p:sp>
    </p:spTree>
    <p:extLst>
      <p:ext uri="{BB962C8B-B14F-4D97-AF65-F5344CB8AC3E}">
        <p14:creationId xmlns:p14="http://schemas.microsoft.com/office/powerpoint/2010/main" val="251222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0E1F9B1A-A8A8-E131-8354-1CE53BC4B3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2C6AEB-342A-AD2E-099B-0DFEC27EE9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83BF5E-A740-51F9-02BE-55F62F36011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4DEA52-6BAF-FFEB-A598-99C8F4EA0E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8E3865-CA05-007D-81DE-9024AD7BCE6A}"/>
              </a:ext>
            </a:extLst>
          </p:cNvPr>
          <p:cNvSpPr>
            <a:spLocks noGrp="1"/>
          </p:cNvSpPr>
          <p:nvPr>
            <p:ph type="dt" sz="half" idx="10"/>
          </p:nvPr>
        </p:nvSpPr>
        <p:spPr>
          <a:xfrm>
            <a:off x="838200" y="6356350"/>
            <a:ext cx="2743200" cy="365125"/>
          </a:xfrm>
          <a:prstGeom prst="rect">
            <a:avLst/>
          </a:prstGeom>
        </p:spPr>
        <p:txBody>
          <a:bodyPr/>
          <a:lstStyle/>
          <a:p>
            <a:r>
              <a:rPr lang="en-US"/>
              <a:t>Smart Training Potential</a:t>
            </a:r>
            <a:endParaRPr lang="en-GB"/>
          </a:p>
        </p:txBody>
      </p:sp>
      <p:sp>
        <p:nvSpPr>
          <p:cNvPr id="6" name="Footer Placeholder 5">
            <a:extLst>
              <a:ext uri="{FF2B5EF4-FFF2-40B4-BE49-F238E27FC236}">
                <a16:creationId xmlns:a16="http://schemas.microsoft.com/office/drawing/2014/main" id="{01AAE37D-1CC9-7272-762D-117FD6A7861B}"/>
              </a:ext>
            </a:extLst>
          </p:cNvPr>
          <p:cNvSpPr>
            <a:spLocks noGrp="1"/>
          </p:cNvSpPr>
          <p:nvPr>
            <p:ph type="ftr" sz="quarter" idx="11"/>
          </p:nvPr>
        </p:nvSpPr>
        <p:spPr>
          <a:xfrm>
            <a:off x="4038600" y="6356350"/>
            <a:ext cx="4114800" cy="365125"/>
          </a:xfrm>
          <a:prstGeom prst="rect">
            <a:avLst/>
          </a:prstGeom>
        </p:spPr>
        <p:txBody>
          <a:bodyPr/>
          <a:lstStyle/>
          <a:p>
            <a:r>
              <a:rPr lang="en-GB"/>
              <a:t>Smart Training Potential</a:t>
            </a:r>
          </a:p>
        </p:txBody>
      </p:sp>
      <p:sp>
        <p:nvSpPr>
          <p:cNvPr id="7" name="Slide Number Placeholder 6">
            <a:extLst>
              <a:ext uri="{FF2B5EF4-FFF2-40B4-BE49-F238E27FC236}">
                <a16:creationId xmlns:a16="http://schemas.microsoft.com/office/drawing/2014/main" id="{45689682-AFA8-EF6D-60B2-7B249D6F99AA}"/>
              </a:ext>
            </a:extLst>
          </p:cNvPr>
          <p:cNvSpPr>
            <a:spLocks noGrp="1"/>
          </p:cNvSpPr>
          <p:nvPr>
            <p:ph type="sldNum" sz="quarter" idx="12"/>
          </p:nvPr>
        </p:nvSpPr>
        <p:spPr>
          <a:xfrm>
            <a:off x="8610600" y="6356350"/>
            <a:ext cx="2743200" cy="365125"/>
          </a:xfrm>
          <a:prstGeom prst="rect">
            <a:avLst/>
          </a:prstGeom>
        </p:spPr>
        <p:txBody>
          <a:bodyPr/>
          <a:lstStyle/>
          <a:p>
            <a:fld id="{9F83D49E-CAEC-45A8-9C29-E3755C42201B}" type="slidenum">
              <a:rPr lang="en-GB" smtClean="0"/>
              <a:t>‹#›</a:t>
            </a:fld>
            <a:endParaRPr lang="en-GB"/>
          </a:p>
        </p:txBody>
      </p:sp>
    </p:spTree>
    <p:extLst>
      <p:ext uri="{BB962C8B-B14F-4D97-AF65-F5344CB8AC3E}">
        <p14:creationId xmlns:p14="http://schemas.microsoft.com/office/powerpoint/2010/main" val="57924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2A2BC28-C5FB-7B8F-32F4-435691D98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BF20E5-2DA6-81BA-86CA-79FA6B7AD72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DAD7F9-05E9-E274-3C04-5500D7683E0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CE76C5-62D1-1D35-29A0-E7D160C9AE6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A77426-9010-1041-871A-066B2D773B0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39EE5A-0E86-D30F-B594-DC64069D908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A111A4-F754-9C4C-35DE-1E00EDD81DF1}"/>
              </a:ext>
            </a:extLst>
          </p:cNvPr>
          <p:cNvSpPr>
            <a:spLocks noGrp="1"/>
          </p:cNvSpPr>
          <p:nvPr>
            <p:ph type="dt" sz="half" idx="10"/>
          </p:nvPr>
        </p:nvSpPr>
        <p:spPr>
          <a:xfrm>
            <a:off x="838200" y="6356350"/>
            <a:ext cx="2743200" cy="365125"/>
          </a:xfrm>
          <a:prstGeom prst="rect">
            <a:avLst/>
          </a:prstGeom>
        </p:spPr>
        <p:txBody>
          <a:bodyPr/>
          <a:lstStyle/>
          <a:p>
            <a:r>
              <a:rPr lang="en-US"/>
              <a:t>Smart Training Potential</a:t>
            </a:r>
            <a:endParaRPr lang="en-GB"/>
          </a:p>
        </p:txBody>
      </p:sp>
      <p:sp>
        <p:nvSpPr>
          <p:cNvPr id="8" name="Footer Placeholder 7">
            <a:extLst>
              <a:ext uri="{FF2B5EF4-FFF2-40B4-BE49-F238E27FC236}">
                <a16:creationId xmlns:a16="http://schemas.microsoft.com/office/drawing/2014/main" id="{F7D12F1C-5875-6485-D53D-76B728FED1A6}"/>
              </a:ext>
            </a:extLst>
          </p:cNvPr>
          <p:cNvSpPr>
            <a:spLocks noGrp="1"/>
          </p:cNvSpPr>
          <p:nvPr>
            <p:ph type="ftr" sz="quarter" idx="11"/>
          </p:nvPr>
        </p:nvSpPr>
        <p:spPr>
          <a:xfrm>
            <a:off x="4038600" y="6356350"/>
            <a:ext cx="4114800" cy="365125"/>
          </a:xfrm>
          <a:prstGeom prst="rect">
            <a:avLst/>
          </a:prstGeom>
        </p:spPr>
        <p:txBody>
          <a:bodyPr/>
          <a:lstStyle/>
          <a:p>
            <a:r>
              <a:rPr lang="en-GB"/>
              <a:t>Smart Training Potential</a:t>
            </a:r>
          </a:p>
        </p:txBody>
      </p:sp>
      <p:sp>
        <p:nvSpPr>
          <p:cNvPr id="9" name="Slide Number Placeholder 8">
            <a:extLst>
              <a:ext uri="{FF2B5EF4-FFF2-40B4-BE49-F238E27FC236}">
                <a16:creationId xmlns:a16="http://schemas.microsoft.com/office/drawing/2014/main" id="{0425296F-0583-08B0-2233-0F05153A11B5}"/>
              </a:ext>
            </a:extLst>
          </p:cNvPr>
          <p:cNvSpPr>
            <a:spLocks noGrp="1"/>
          </p:cNvSpPr>
          <p:nvPr>
            <p:ph type="sldNum" sz="quarter" idx="12"/>
          </p:nvPr>
        </p:nvSpPr>
        <p:spPr>
          <a:xfrm>
            <a:off x="8610600" y="6356350"/>
            <a:ext cx="2743200" cy="365125"/>
          </a:xfrm>
          <a:prstGeom prst="rect">
            <a:avLst/>
          </a:prstGeom>
        </p:spPr>
        <p:txBody>
          <a:bodyPr/>
          <a:lstStyle/>
          <a:p>
            <a:fld id="{9F83D49E-CAEC-45A8-9C29-E3755C42201B}" type="slidenum">
              <a:rPr lang="en-GB" smtClean="0"/>
              <a:t>‹#›</a:t>
            </a:fld>
            <a:endParaRPr lang="en-GB"/>
          </a:p>
        </p:txBody>
      </p:sp>
    </p:spTree>
    <p:extLst>
      <p:ext uri="{BB962C8B-B14F-4D97-AF65-F5344CB8AC3E}">
        <p14:creationId xmlns:p14="http://schemas.microsoft.com/office/powerpoint/2010/main" val="178764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Logo&#10;&#10;Description automatically generated with medium confidence">
            <a:extLst>
              <a:ext uri="{FF2B5EF4-FFF2-40B4-BE49-F238E27FC236}">
                <a16:creationId xmlns:a16="http://schemas.microsoft.com/office/drawing/2014/main" id="{8D710E26-C08A-9502-1485-024E788F6C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8CEECCB-1834-DE5B-FA07-D9577D6B3F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E4167B-B1CD-8756-BE01-48A0E5DC9F3E}"/>
              </a:ext>
            </a:extLst>
          </p:cNvPr>
          <p:cNvSpPr>
            <a:spLocks noGrp="1"/>
          </p:cNvSpPr>
          <p:nvPr>
            <p:ph type="dt" sz="half" idx="10"/>
          </p:nvPr>
        </p:nvSpPr>
        <p:spPr>
          <a:xfrm>
            <a:off x="838200" y="6356350"/>
            <a:ext cx="2743200" cy="365125"/>
          </a:xfrm>
          <a:prstGeom prst="rect">
            <a:avLst/>
          </a:prstGeom>
        </p:spPr>
        <p:txBody>
          <a:bodyPr/>
          <a:lstStyle/>
          <a:p>
            <a:r>
              <a:rPr lang="en-US"/>
              <a:t>Smart Training Potential</a:t>
            </a:r>
            <a:endParaRPr lang="en-GB"/>
          </a:p>
        </p:txBody>
      </p:sp>
      <p:sp>
        <p:nvSpPr>
          <p:cNvPr id="4" name="Footer Placeholder 3">
            <a:extLst>
              <a:ext uri="{FF2B5EF4-FFF2-40B4-BE49-F238E27FC236}">
                <a16:creationId xmlns:a16="http://schemas.microsoft.com/office/drawing/2014/main" id="{8B0740AE-C771-4FB7-1973-9F0111EFE9B3}"/>
              </a:ext>
            </a:extLst>
          </p:cNvPr>
          <p:cNvSpPr>
            <a:spLocks noGrp="1"/>
          </p:cNvSpPr>
          <p:nvPr>
            <p:ph type="ftr" sz="quarter" idx="11"/>
          </p:nvPr>
        </p:nvSpPr>
        <p:spPr>
          <a:xfrm>
            <a:off x="4038600" y="6356350"/>
            <a:ext cx="4114800" cy="365125"/>
          </a:xfrm>
          <a:prstGeom prst="rect">
            <a:avLst/>
          </a:prstGeom>
        </p:spPr>
        <p:txBody>
          <a:bodyPr/>
          <a:lstStyle/>
          <a:p>
            <a:r>
              <a:rPr lang="en-GB"/>
              <a:t>Smart Training Potential</a:t>
            </a:r>
          </a:p>
        </p:txBody>
      </p:sp>
      <p:sp>
        <p:nvSpPr>
          <p:cNvPr id="5" name="Slide Number Placeholder 4">
            <a:extLst>
              <a:ext uri="{FF2B5EF4-FFF2-40B4-BE49-F238E27FC236}">
                <a16:creationId xmlns:a16="http://schemas.microsoft.com/office/drawing/2014/main" id="{603FD59E-88F7-3BE3-EB0D-A4977A011F4B}"/>
              </a:ext>
            </a:extLst>
          </p:cNvPr>
          <p:cNvSpPr>
            <a:spLocks noGrp="1"/>
          </p:cNvSpPr>
          <p:nvPr>
            <p:ph type="sldNum" sz="quarter" idx="12"/>
          </p:nvPr>
        </p:nvSpPr>
        <p:spPr>
          <a:xfrm>
            <a:off x="8610600" y="6356350"/>
            <a:ext cx="2743200" cy="365125"/>
          </a:xfrm>
          <a:prstGeom prst="rect">
            <a:avLst/>
          </a:prstGeom>
        </p:spPr>
        <p:txBody>
          <a:bodyPr/>
          <a:lstStyle/>
          <a:p>
            <a:fld id="{9F83D49E-CAEC-45A8-9C29-E3755C42201B}" type="slidenum">
              <a:rPr lang="en-GB" smtClean="0"/>
              <a:t>‹#›</a:t>
            </a:fld>
            <a:endParaRPr lang="en-GB"/>
          </a:p>
        </p:txBody>
      </p:sp>
    </p:spTree>
    <p:extLst>
      <p:ext uri="{BB962C8B-B14F-4D97-AF65-F5344CB8AC3E}">
        <p14:creationId xmlns:p14="http://schemas.microsoft.com/office/powerpoint/2010/main" val="410755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55B619F7-EC2C-1792-BDA1-FB2AF47DF4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01"/>
            <a:ext cx="12192000" cy="6858000"/>
          </a:xfrm>
          <a:prstGeom prst="rect">
            <a:avLst/>
          </a:prstGeom>
        </p:spPr>
      </p:pic>
      <p:sp>
        <p:nvSpPr>
          <p:cNvPr id="2" name="Title 1">
            <a:extLst>
              <a:ext uri="{FF2B5EF4-FFF2-40B4-BE49-F238E27FC236}">
                <a16:creationId xmlns:a16="http://schemas.microsoft.com/office/drawing/2014/main" id="{08D5A34E-C0B7-FBF2-E5BF-5D6E6C25D3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D3BB47-FCB7-5F58-48F8-21FBFF32FBB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7EC371-3309-28F8-1190-EF105D93CF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5DBF32-2C6C-935C-45B4-05863B3D3751}"/>
              </a:ext>
            </a:extLst>
          </p:cNvPr>
          <p:cNvSpPr>
            <a:spLocks noGrp="1"/>
          </p:cNvSpPr>
          <p:nvPr>
            <p:ph type="dt" sz="half" idx="10"/>
          </p:nvPr>
        </p:nvSpPr>
        <p:spPr>
          <a:xfrm>
            <a:off x="838200" y="6356350"/>
            <a:ext cx="2743200" cy="365125"/>
          </a:xfrm>
          <a:prstGeom prst="rect">
            <a:avLst/>
          </a:prstGeom>
        </p:spPr>
        <p:txBody>
          <a:bodyPr/>
          <a:lstStyle/>
          <a:p>
            <a:r>
              <a:rPr lang="en-US"/>
              <a:t>Smart Training Potential</a:t>
            </a:r>
            <a:endParaRPr lang="en-GB"/>
          </a:p>
        </p:txBody>
      </p:sp>
      <p:sp>
        <p:nvSpPr>
          <p:cNvPr id="6" name="Footer Placeholder 5">
            <a:extLst>
              <a:ext uri="{FF2B5EF4-FFF2-40B4-BE49-F238E27FC236}">
                <a16:creationId xmlns:a16="http://schemas.microsoft.com/office/drawing/2014/main" id="{7D79F985-F7D2-8B91-E32E-5A8AA80CC4FA}"/>
              </a:ext>
            </a:extLst>
          </p:cNvPr>
          <p:cNvSpPr>
            <a:spLocks noGrp="1"/>
          </p:cNvSpPr>
          <p:nvPr>
            <p:ph type="ftr" sz="quarter" idx="11"/>
          </p:nvPr>
        </p:nvSpPr>
        <p:spPr>
          <a:xfrm>
            <a:off x="4038600" y="6356350"/>
            <a:ext cx="4114800" cy="365125"/>
          </a:xfrm>
          <a:prstGeom prst="rect">
            <a:avLst/>
          </a:prstGeom>
        </p:spPr>
        <p:txBody>
          <a:bodyPr/>
          <a:lstStyle/>
          <a:p>
            <a:r>
              <a:rPr lang="en-GB"/>
              <a:t>Smart Training Potential</a:t>
            </a:r>
          </a:p>
        </p:txBody>
      </p:sp>
      <p:sp>
        <p:nvSpPr>
          <p:cNvPr id="7" name="Slide Number Placeholder 6">
            <a:extLst>
              <a:ext uri="{FF2B5EF4-FFF2-40B4-BE49-F238E27FC236}">
                <a16:creationId xmlns:a16="http://schemas.microsoft.com/office/drawing/2014/main" id="{E82FF3F9-E9DC-B1A9-1C24-1791F3F2B09B}"/>
              </a:ext>
            </a:extLst>
          </p:cNvPr>
          <p:cNvSpPr>
            <a:spLocks noGrp="1"/>
          </p:cNvSpPr>
          <p:nvPr>
            <p:ph type="sldNum" sz="quarter" idx="12"/>
          </p:nvPr>
        </p:nvSpPr>
        <p:spPr>
          <a:xfrm>
            <a:off x="8610600" y="6356350"/>
            <a:ext cx="2743200" cy="365125"/>
          </a:xfrm>
          <a:prstGeom prst="rect">
            <a:avLst/>
          </a:prstGeom>
        </p:spPr>
        <p:txBody>
          <a:bodyPr/>
          <a:lstStyle/>
          <a:p>
            <a:fld id="{9F83D49E-CAEC-45A8-9C29-E3755C42201B}" type="slidenum">
              <a:rPr lang="en-GB" smtClean="0"/>
              <a:t>‹#›</a:t>
            </a:fld>
            <a:endParaRPr lang="en-GB"/>
          </a:p>
        </p:txBody>
      </p:sp>
    </p:spTree>
    <p:extLst>
      <p:ext uri="{BB962C8B-B14F-4D97-AF65-F5344CB8AC3E}">
        <p14:creationId xmlns:p14="http://schemas.microsoft.com/office/powerpoint/2010/main" val="1231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65228376-3963-B6B0-3D46-6D2915B8F7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EA4728-C41A-BC27-55CD-E1E626F6732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3BA222-E934-777C-6F12-6C505C61ED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28E9E5-A137-7A95-3904-EB22434422AA}"/>
              </a:ext>
            </a:extLst>
          </p:cNvPr>
          <p:cNvSpPr>
            <a:spLocks noGrp="1"/>
          </p:cNvSpPr>
          <p:nvPr>
            <p:ph type="dt" sz="half" idx="10"/>
          </p:nvPr>
        </p:nvSpPr>
        <p:spPr>
          <a:xfrm>
            <a:off x="838200" y="6356350"/>
            <a:ext cx="2743200" cy="365125"/>
          </a:xfrm>
          <a:prstGeom prst="rect">
            <a:avLst/>
          </a:prstGeom>
        </p:spPr>
        <p:txBody>
          <a:bodyPr/>
          <a:lstStyle/>
          <a:p>
            <a:r>
              <a:rPr lang="en-US"/>
              <a:t>Smart Training Potential</a:t>
            </a:r>
            <a:endParaRPr lang="en-GB"/>
          </a:p>
        </p:txBody>
      </p:sp>
      <p:sp>
        <p:nvSpPr>
          <p:cNvPr id="5" name="Footer Placeholder 4">
            <a:extLst>
              <a:ext uri="{FF2B5EF4-FFF2-40B4-BE49-F238E27FC236}">
                <a16:creationId xmlns:a16="http://schemas.microsoft.com/office/drawing/2014/main" id="{FE4C1FBE-D4D1-3786-2EE0-C5702EF8DE7D}"/>
              </a:ext>
            </a:extLst>
          </p:cNvPr>
          <p:cNvSpPr>
            <a:spLocks noGrp="1"/>
          </p:cNvSpPr>
          <p:nvPr>
            <p:ph type="ftr" sz="quarter" idx="11"/>
          </p:nvPr>
        </p:nvSpPr>
        <p:spPr>
          <a:xfrm>
            <a:off x="4038600" y="6356350"/>
            <a:ext cx="4114800" cy="365125"/>
          </a:xfrm>
          <a:prstGeom prst="rect">
            <a:avLst/>
          </a:prstGeom>
        </p:spPr>
        <p:txBody>
          <a:bodyPr/>
          <a:lstStyle/>
          <a:p>
            <a:r>
              <a:rPr lang="en-GB"/>
              <a:t>Smart Training Potential</a:t>
            </a:r>
          </a:p>
        </p:txBody>
      </p:sp>
      <p:sp>
        <p:nvSpPr>
          <p:cNvPr id="6" name="Slide Number Placeholder 5">
            <a:extLst>
              <a:ext uri="{FF2B5EF4-FFF2-40B4-BE49-F238E27FC236}">
                <a16:creationId xmlns:a16="http://schemas.microsoft.com/office/drawing/2014/main" id="{17B788BA-9936-4132-FE83-C427D8888F72}"/>
              </a:ext>
            </a:extLst>
          </p:cNvPr>
          <p:cNvSpPr>
            <a:spLocks noGrp="1"/>
          </p:cNvSpPr>
          <p:nvPr>
            <p:ph type="sldNum" sz="quarter" idx="12"/>
          </p:nvPr>
        </p:nvSpPr>
        <p:spPr>
          <a:xfrm>
            <a:off x="8610600" y="6356350"/>
            <a:ext cx="2743200" cy="365125"/>
          </a:xfrm>
          <a:prstGeom prst="rect">
            <a:avLst/>
          </a:prstGeom>
        </p:spPr>
        <p:txBody>
          <a:bodyPr/>
          <a:lstStyle/>
          <a:p>
            <a:fld id="{9F83D49E-CAEC-45A8-9C29-E3755C42201B}" type="slidenum">
              <a:rPr lang="en-GB" smtClean="0"/>
              <a:t>‹#›</a:t>
            </a:fld>
            <a:endParaRPr lang="en-GB"/>
          </a:p>
        </p:txBody>
      </p:sp>
    </p:spTree>
    <p:extLst>
      <p:ext uri="{BB962C8B-B14F-4D97-AF65-F5344CB8AC3E}">
        <p14:creationId xmlns:p14="http://schemas.microsoft.com/office/powerpoint/2010/main" val="391788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6EDA3C16-6F90-A7CE-DC57-6F0DCB7E37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BC4C45-666E-4E3E-D884-BFA30065E1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D34A499-CEA2-905A-CE13-DB052E4E48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9E43954-E478-DFE7-B699-0437BBBC15E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A5C37-CE6C-7CE2-A7B9-FAC6796D8135}"/>
              </a:ext>
            </a:extLst>
          </p:cNvPr>
          <p:cNvSpPr>
            <a:spLocks noGrp="1"/>
          </p:cNvSpPr>
          <p:nvPr>
            <p:ph type="dt" sz="half" idx="10"/>
          </p:nvPr>
        </p:nvSpPr>
        <p:spPr>
          <a:xfrm>
            <a:off x="838200" y="6356350"/>
            <a:ext cx="2743200" cy="365125"/>
          </a:xfrm>
          <a:prstGeom prst="rect">
            <a:avLst/>
          </a:prstGeom>
        </p:spPr>
        <p:txBody>
          <a:bodyPr/>
          <a:lstStyle/>
          <a:p>
            <a:r>
              <a:rPr lang="en-US"/>
              <a:t>Smart Training Potential</a:t>
            </a:r>
            <a:endParaRPr lang="en-GB"/>
          </a:p>
        </p:txBody>
      </p:sp>
      <p:sp>
        <p:nvSpPr>
          <p:cNvPr id="6" name="Footer Placeholder 5">
            <a:extLst>
              <a:ext uri="{FF2B5EF4-FFF2-40B4-BE49-F238E27FC236}">
                <a16:creationId xmlns:a16="http://schemas.microsoft.com/office/drawing/2014/main" id="{E55DBEAE-6E5B-322B-3BC9-E7F52AD5C11D}"/>
              </a:ext>
            </a:extLst>
          </p:cNvPr>
          <p:cNvSpPr>
            <a:spLocks noGrp="1"/>
          </p:cNvSpPr>
          <p:nvPr>
            <p:ph type="ftr" sz="quarter" idx="11"/>
          </p:nvPr>
        </p:nvSpPr>
        <p:spPr>
          <a:xfrm>
            <a:off x="4038600" y="6356350"/>
            <a:ext cx="4114800" cy="365125"/>
          </a:xfrm>
          <a:prstGeom prst="rect">
            <a:avLst/>
          </a:prstGeom>
        </p:spPr>
        <p:txBody>
          <a:bodyPr/>
          <a:lstStyle/>
          <a:p>
            <a:r>
              <a:rPr lang="en-GB"/>
              <a:t>Smart Training Potential</a:t>
            </a:r>
          </a:p>
        </p:txBody>
      </p:sp>
      <p:sp>
        <p:nvSpPr>
          <p:cNvPr id="7" name="Slide Number Placeholder 6">
            <a:extLst>
              <a:ext uri="{FF2B5EF4-FFF2-40B4-BE49-F238E27FC236}">
                <a16:creationId xmlns:a16="http://schemas.microsoft.com/office/drawing/2014/main" id="{DC49ACE7-2459-D729-91D2-2DB9C8DC569B}"/>
              </a:ext>
            </a:extLst>
          </p:cNvPr>
          <p:cNvSpPr>
            <a:spLocks noGrp="1"/>
          </p:cNvSpPr>
          <p:nvPr>
            <p:ph type="sldNum" sz="quarter" idx="12"/>
          </p:nvPr>
        </p:nvSpPr>
        <p:spPr>
          <a:xfrm>
            <a:off x="8610600" y="6356350"/>
            <a:ext cx="2743200" cy="365125"/>
          </a:xfrm>
          <a:prstGeom prst="rect">
            <a:avLst/>
          </a:prstGeom>
        </p:spPr>
        <p:txBody>
          <a:bodyPr/>
          <a:lstStyle/>
          <a:p>
            <a:fld id="{9F83D49E-CAEC-45A8-9C29-E3755C42201B}" type="slidenum">
              <a:rPr lang="en-GB" smtClean="0"/>
              <a:t>‹#›</a:t>
            </a:fld>
            <a:endParaRPr lang="en-GB"/>
          </a:p>
        </p:txBody>
      </p:sp>
    </p:spTree>
    <p:extLst>
      <p:ext uri="{BB962C8B-B14F-4D97-AF65-F5344CB8AC3E}">
        <p14:creationId xmlns:p14="http://schemas.microsoft.com/office/powerpoint/2010/main" val="3034006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9D7BCDD-1793-5373-8B5C-336989336C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a:extLst>
              <a:ext uri="{FF2B5EF4-FFF2-40B4-BE49-F238E27FC236}">
                <a16:creationId xmlns:a16="http://schemas.microsoft.com/office/drawing/2014/main" id="{BAB7BDF6-5CCD-CFEB-83F7-F9B6CEE6923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B26165-9A17-A4C3-E084-D0F4CE53AC7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BAD137-BB96-8336-362B-C36692CEB49D}"/>
              </a:ext>
            </a:extLst>
          </p:cNvPr>
          <p:cNvSpPr>
            <a:spLocks noGrp="1"/>
          </p:cNvSpPr>
          <p:nvPr>
            <p:ph type="dt" sz="half" idx="10"/>
          </p:nvPr>
        </p:nvSpPr>
        <p:spPr>
          <a:xfrm>
            <a:off x="838200" y="6356350"/>
            <a:ext cx="2743200" cy="365125"/>
          </a:xfrm>
          <a:prstGeom prst="rect">
            <a:avLst/>
          </a:prstGeom>
        </p:spPr>
        <p:txBody>
          <a:bodyPr/>
          <a:lstStyle/>
          <a:p>
            <a:r>
              <a:rPr lang="en-US"/>
              <a:t>Smart Training Potential</a:t>
            </a:r>
            <a:endParaRPr lang="en-GB"/>
          </a:p>
        </p:txBody>
      </p:sp>
      <p:sp>
        <p:nvSpPr>
          <p:cNvPr id="5" name="Footer Placeholder 4">
            <a:extLst>
              <a:ext uri="{FF2B5EF4-FFF2-40B4-BE49-F238E27FC236}">
                <a16:creationId xmlns:a16="http://schemas.microsoft.com/office/drawing/2014/main" id="{F0511CCB-A49A-E320-006B-D398F7460979}"/>
              </a:ext>
            </a:extLst>
          </p:cNvPr>
          <p:cNvSpPr>
            <a:spLocks noGrp="1"/>
          </p:cNvSpPr>
          <p:nvPr>
            <p:ph type="ftr" sz="quarter" idx="11"/>
          </p:nvPr>
        </p:nvSpPr>
        <p:spPr>
          <a:xfrm>
            <a:off x="4038600" y="6356350"/>
            <a:ext cx="4114800" cy="365125"/>
          </a:xfrm>
          <a:prstGeom prst="rect">
            <a:avLst/>
          </a:prstGeom>
        </p:spPr>
        <p:txBody>
          <a:bodyPr/>
          <a:lstStyle/>
          <a:p>
            <a:r>
              <a:rPr lang="en-GB"/>
              <a:t>Smart Training Potential</a:t>
            </a:r>
          </a:p>
        </p:txBody>
      </p:sp>
      <p:sp>
        <p:nvSpPr>
          <p:cNvPr id="6" name="Slide Number Placeholder 5">
            <a:extLst>
              <a:ext uri="{FF2B5EF4-FFF2-40B4-BE49-F238E27FC236}">
                <a16:creationId xmlns:a16="http://schemas.microsoft.com/office/drawing/2014/main" id="{2F5ACE76-85F3-9D6E-9E07-954DE3EF1796}"/>
              </a:ext>
            </a:extLst>
          </p:cNvPr>
          <p:cNvSpPr>
            <a:spLocks noGrp="1"/>
          </p:cNvSpPr>
          <p:nvPr>
            <p:ph type="sldNum" sz="quarter" idx="12"/>
          </p:nvPr>
        </p:nvSpPr>
        <p:spPr>
          <a:xfrm>
            <a:off x="8610600" y="6356350"/>
            <a:ext cx="2743200" cy="365125"/>
          </a:xfrm>
          <a:prstGeom prst="rect">
            <a:avLst/>
          </a:prstGeom>
        </p:spPr>
        <p:txBody>
          <a:bodyPr/>
          <a:lstStyle/>
          <a:p>
            <a:fld id="{9F83D49E-CAEC-45A8-9C29-E3755C42201B}" type="slidenum">
              <a:rPr lang="en-GB" smtClean="0"/>
              <a:t>‹#›</a:t>
            </a:fld>
            <a:endParaRPr lang="en-GB"/>
          </a:p>
        </p:txBody>
      </p:sp>
    </p:spTree>
    <p:extLst>
      <p:ext uri="{BB962C8B-B14F-4D97-AF65-F5344CB8AC3E}">
        <p14:creationId xmlns:p14="http://schemas.microsoft.com/office/powerpoint/2010/main" val="2987579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 polygon&#10;&#10;Description automatically generated">
            <a:extLst>
              <a:ext uri="{FF2B5EF4-FFF2-40B4-BE49-F238E27FC236}">
                <a16:creationId xmlns:a16="http://schemas.microsoft.com/office/drawing/2014/main" id="{7C66DD90-A341-A16A-2557-28E823562C5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Placeholder 9">
            <a:extLst>
              <a:ext uri="{FF2B5EF4-FFF2-40B4-BE49-F238E27FC236}">
                <a16:creationId xmlns:a16="http://schemas.microsoft.com/office/drawing/2014/main" id="{44EEE25D-47AC-4F2A-E5F6-5306E72256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1" name="Text Placeholder 10">
            <a:extLst>
              <a:ext uri="{FF2B5EF4-FFF2-40B4-BE49-F238E27FC236}">
                <a16:creationId xmlns:a16="http://schemas.microsoft.com/office/drawing/2014/main" id="{F9A4A80C-A52D-5A35-52E4-23C828B830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76694640-6399-3B50-465E-88A3B6DD78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r>
              <a:rPr lang="en-US"/>
              <a:t>Smart Training Potential</a:t>
            </a:r>
            <a:endParaRPr lang="en-GB"/>
          </a:p>
        </p:txBody>
      </p:sp>
      <p:sp>
        <p:nvSpPr>
          <p:cNvPr id="13" name="Footer Placeholder 12">
            <a:extLst>
              <a:ext uri="{FF2B5EF4-FFF2-40B4-BE49-F238E27FC236}">
                <a16:creationId xmlns:a16="http://schemas.microsoft.com/office/drawing/2014/main" id="{E017098C-325A-4930-0D2A-C9DD99249E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GB"/>
              <a:t>Smart Training Potential</a:t>
            </a:r>
          </a:p>
        </p:txBody>
      </p:sp>
      <p:sp>
        <p:nvSpPr>
          <p:cNvPr id="14" name="Slide Number Placeholder 13">
            <a:extLst>
              <a:ext uri="{FF2B5EF4-FFF2-40B4-BE49-F238E27FC236}">
                <a16:creationId xmlns:a16="http://schemas.microsoft.com/office/drawing/2014/main" id="{18B60C2F-E8A2-B20F-4D42-851B2AADE8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r>
              <a:rPr lang="en-GB"/>
              <a:t>Presentation Title</a:t>
            </a:r>
          </a:p>
        </p:txBody>
      </p:sp>
    </p:spTree>
    <p:extLst>
      <p:ext uri="{BB962C8B-B14F-4D97-AF65-F5344CB8AC3E}">
        <p14:creationId xmlns:p14="http://schemas.microsoft.com/office/powerpoint/2010/main" val="4181184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60" r:id="rId7"/>
    <p:sldLayoutId id="2147483657" r:id="rId8"/>
    <p:sldLayoutId id="2147483659" r:id="rId9"/>
    <p:sldLayoutId id="2147483655" r:id="rId10"/>
    <p:sldLayoutId id="2147483661" r:id="rId11"/>
    <p:sldLayoutId id="2147483664" r:id="rId12"/>
    <p:sldLayoutId id="2147483662" r:id="rId13"/>
    <p:sldLayoutId id="2147483663" r:id="rId14"/>
    <p:sldLayoutId id="2147483665" r:id="rId15"/>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11.xml"/><Relationship Id="rId5" Type="http://schemas.openxmlformats.org/officeDocument/2006/relationships/slide" Target="slide3.xml"/><Relationship Id="rId4" Type="http://schemas.openxmlformats.org/officeDocument/2006/relationships/image" Target="../media/image13.png"/></Relationships>
</file>

<file path=ppt/slides/_rels/slide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03.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slide" Target="slide96.xml"/><Relationship Id="rId7" Type="http://schemas.openxmlformats.org/officeDocument/2006/relationships/image" Target="../media/image90.png"/><Relationship Id="rId2" Type="http://schemas.openxmlformats.org/officeDocument/2006/relationships/slide" Target="slide104.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slide" Target="slide36.xml"/><Relationship Id="rId10" Type="http://schemas.openxmlformats.org/officeDocument/2006/relationships/slide" Target="slide3.xml"/><Relationship Id="rId4" Type="http://schemas.openxmlformats.org/officeDocument/2006/relationships/slide" Target="slide105.xml"/><Relationship Id="rId9" Type="http://schemas.openxmlformats.org/officeDocument/2006/relationships/image" Target="../media/image92.png"/></Relationships>
</file>

<file path=ppt/slides/_rels/slide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slide" Target="slide105.xml"/><Relationship Id="rId7" Type="http://schemas.openxmlformats.org/officeDocument/2006/relationships/image" Target="../media/image13.png"/><Relationship Id="rId2" Type="http://schemas.openxmlformats.org/officeDocument/2006/relationships/slide" Target="slide107.xml"/><Relationship Id="rId1" Type="http://schemas.openxmlformats.org/officeDocument/2006/relationships/slideLayout" Target="../slideLayouts/slideLayout12.xml"/><Relationship Id="rId6" Type="http://schemas.openxmlformats.org/officeDocument/2006/relationships/slide" Target="slide36.xml"/><Relationship Id="rId11" Type="http://schemas.openxmlformats.org/officeDocument/2006/relationships/slide" Target="slide3.xml"/><Relationship Id="rId5" Type="http://schemas.openxmlformats.org/officeDocument/2006/relationships/slide" Target="slide109.xml"/><Relationship Id="rId10" Type="http://schemas.openxmlformats.org/officeDocument/2006/relationships/image" Target="../media/image95.png"/><Relationship Id="rId4" Type="http://schemas.openxmlformats.org/officeDocument/2006/relationships/slide" Target="slide108.xml"/><Relationship Id="rId9" Type="http://schemas.openxmlformats.org/officeDocument/2006/relationships/image" Target="../media/image94.png"/></Relationships>
</file>

<file path=ppt/slides/_rels/slide107.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slide" Target="slide108.xml"/><Relationship Id="rId1" Type="http://schemas.openxmlformats.org/officeDocument/2006/relationships/slideLayout" Target="../slideLayouts/slideLayout11.xml"/><Relationship Id="rId5" Type="http://schemas.openxmlformats.org/officeDocument/2006/relationships/slide" Target="slide3.xml"/><Relationship Id="rId4" Type="http://schemas.openxmlformats.org/officeDocument/2006/relationships/image" Target="../media/image13.png"/></Relationships>
</file>

<file path=ppt/slides/_rels/slide108.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slide" Target="slide109.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109.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slide" Target="slide110.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2.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96.png"/><Relationship Id="rId18" Type="http://schemas.openxmlformats.org/officeDocument/2006/relationships/image" Target="../media/image101.png"/><Relationship Id="rId3" Type="http://schemas.openxmlformats.org/officeDocument/2006/relationships/slide" Target="slide109.xml"/><Relationship Id="rId7" Type="http://schemas.openxmlformats.org/officeDocument/2006/relationships/slide" Target="slide114.xml"/><Relationship Id="rId12" Type="http://schemas.openxmlformats.org/officeDocument/2006/relationships/image" Target="../media/image13.png"/><Relationship Id="rId17" Type="http://schemas.openxmlformats.org/officeDocument/2006/relationships/image" Target="../media/image100.png"/><Relationship Id="rId2" Type="http://schemas.openxmlformats.org/officeDocument/2006/relationships/slide" Target="slide111.xml"/><Relationship Id="rId16" Type="http://schemas.openxmlformats.org/officeDocument/2006/relationships/image" Target="../media/image99.png"/><Relationship Id="rId1" Type="http://schemas.openxmlformats.org/officeDocument/2006/relationships/slideLayout" Target="../slideLayouts/slideLayout12.xml"/><Relationship Id="rId6" Type="http://schemas.openxmlformats.org/officeDocument/2006/relationships/slide" Target="slide115.xml"/><Relationship Id="rId11" Type="http://schemas.openxmlformats.org/officeDocument/2006/relationships/slide" Target="slide113.xml"/><Relationship Id="rId5" Type="http://schemas.openxmlformats.org/officeDocument/2006/relationships/slide" Target="slide116.xml"/><Relationship Id="rId15" Type="http://schemas.openxmlformats.org/officeDocument/2006/relationships/image" Target="../media/image98.png"/><Relationship Id="rId10" Type="http://schemas.openxmlformats.org/officeDocument/2006/relationships/slide" Target="slide36.xml"/><Relationship Id="rId19" Type="http://schemas.openxmlformats.org/officeDocument/2006/relationships/slide" Target="slide3.xml"/><Relationship Id="rId4" Type="http://schemas.openxmlformats.org/officeDocument/2006/relationships/slide" Target="slide117.xml"/><Relationship Id="rId9" Type="http://schemas.openxmlformats.org/officeDocument/2006/relationships/slide" Target="slide112.xml"/><Relationship Id="rId14" Type="http://schemas.openxmlformats.org/officeDocument/2006/relationships/image" Target="../media/image97.png"/></Relationships>
</file>

<file path=ppt/slides/_rels/slide111.xml.rels><?xml version="1.0" encoding="UTF-8" standalone="yes"?>
<Relationships xmlns="http://schemas.openxmlformats.org/package/2006/relationships"><Relationship Id="rId8" Type="http://schemas.openxmlformats.org/officeDocument/2006/relationships/slide" Target="slide119.xml"/><Relationship Id="rId13" Type="http://schemas.openxmlformats.org/officeDocument/2006/relationships/image" Target="../media/image104.png"/><Relationship Id="rId3" Type="http://schemas.openxmlformats.org/officeDocument/2006/relationships/slide" Target="slide110.xml"/><Relationship Id="rId7" Type="http://schemas.openxmlformats.org/officeDocument/2006/relationships/slide" Target="slide36.xml"/><Relationship Id="rId12" Type="http://schemas.openxmlformats.org/officeDocument/2006/relationships/image" Target="../media/image103.png"/><Relationship Id="rId17" Type="http://schemas.openxmlformats.org/officeDocument/2006/relationships/image" Target="../media/image107.png"/><Relationship Id="rId2" Type="http://schemas.openxmlformats.org/officeDocument/2006/relationships/slide" Target="slide112.xml"/><Relationship Id="rId16" Type="http://schemas.openxmlformats.org/officeDocument/2006/relationships/image" Target="../media/image106.png"/><Relationship Id="rId1" Type="http://schemas.openxmlformats.org/officeDocument/2006/relationships/slideLayout" Target="../slideLayouts/slideLayout11.xml"/><Relationship Id="rId6" Type="http://schemas.openxmlformats.org/officeDocument/2006/relationships/slide" Target="slide118.xml"/><Relationship Id="rId11" Type="http://schemas.openxmlformats.org/officeDocument/2006/relationships/image" Target="../media/image102.png"/><Relationship Id="rId5" Type="http://schemas.openxmlformats.org/officeDocument/2006/relationships/slide" Target="slide37.xml"/><Relationship Id="rId1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slide" Target="slide120.xml"/><Relationship Id="rId9" Type="http://schemas.openxmlformats.org/officeDocument/2006/relationships/image" Target="../media/image13.png"/><Relationship Id="rId14" Type="http://schemas.openxmlformats.org/officeDocument/2006/relationships/slide" Target="slide3.xml"/></Relationships>
</file>

<file path=ppt/slides/_rels/slide112.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slide" Target="slide113.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113.xml.rels><?xml version="1.0" encoding="UTF-8" standalone="yes"?>
<Relationships xmlns="http://schemas.openxmlformats.org/package/2006/relationships"><Relationship Id="rId3" Type="http://schemas.openxmlformats.org/officeDocument/2006/relationships/slide" Target="slide112.xml"/><Relationship Id="rId2" Type="http://schemas.openxmlformats.org/officeDocument/2006/relationships/slide" Target="slide114.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13.png"/></Relationships>
</file>

<file path=ppt/slides/_rels/slide114.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slide" Target="slide115.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13.png"/></Relationships>
</file>

<file path=ppt/slides/_rels/slide115.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slide" Target="slide116.xml"/><Relationship Id="rId1" Type="http://schemas.openxmlformats.org/officeDocument/2006/relationships/slideLayout" Target="../slideLayouts/slideLayout11.xml"/><Relationship Id="rId5" Type="http://schemas.openxmlformats.org/officeDocument/2006/relationships/slide" Target="slide3.xml"/><Relationship Id="rId4" Type="http://schemas.openxmlformats.org/officeDocument/2006/relationships/image" Target="../media/image13.png"/></Relationships>
</file>

<file path=ppt/slides/_rels/slide116.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slide" Target="slide117.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117.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slide" Target="slide118.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13.png"/></Relationships>
</file>

<file path=ppt/slides/_rels/slide118.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slide" Target="slide119.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13.png"/></Relationships>
</file>

<file path=ppt/slides/_rels/slide119.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slide" Target="slide120.xml"/><Relationship Id="rId1" Type="http://schemas.openxmlformats.org/officeDocument/2006/relationships/slideLayout" Target="../slideLayouts/slideLayout11.xml"/><Relationship Id="rId5" Type="http://schemas.openxmlformats.org/officeDocument/2006/relationships/slide" Target="slide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3.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13.png"/></Relationships>
</file>

<file path=ppt/slides/_rels/slide120.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slide" Target="slide123.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121.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slide" Target="slide118.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13.png"/></Relationships>
</file>

<file path=ppt/slides/_rels/slide122.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slide" Target="slide119.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13.png"/></Relationships>
</file>

<file path=ppt/slides/_rels/slide123.xml.rels><?xml version="1.0" encoding="UTF-8" standalone="yes"?>
<Relationships xmlns="http://schemas.openxmlformats.org/package/2006/relationships"><Relationship Id="rId8" Type="http://schemas.openxmlformats.org/officeDocument/2006/relationships/slide" Target="slide125.xml"/><Relationship Id="rId13" Type="http://schemas.openxmlformats.org/officeDocument/2006/relationships/image" Target="../media/image40.png"/><Relationship Id="rId18" Type="http://schemas.openxmlformats.org/officeDocument/2006/relationships/image" Target="../media/image112.png"/><Relationship Id="rId3" Type="http://schemas.openxmlformats.org/officeDocument/2006/relationships/slide" Target="slide130.xml"/><Relationship Id="rId7" Type="http://schemas.openxmlformats.org/officeDocument/2006/relationships/slide" Target="slide126.xml"/><Relationship Id="rId12" Type="http://schemas.openxmlformats.org/officeDocument/2006/relationships/image" Target="../media/image109.png"/><Relationship Id="rId17" Type="http://schemas.openxmlformats.org/officeDocument/2006/relationships/slide" Target="slide139.xml"/><Relationship Id="rId2" Type="http://schemas.openxmlformats.org/officeDocument/2006/relationships/slide" Target="slide124.xml"/><Relationship Id="rId16"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127.xml"/><Relationship Id="rId11" Type="http://schemas.openxmlformats.org/officeDocument/2006/relationships/image" Target="../media/image108.png"/><Relationship Id="rId5" Type="http://schemas.openxmlformats.org/officeDocument/2006/relationships/slide" Target="slide128.xml"/><Relationship Id="rId15" Type="http://schemas.openxmlformats.org/officeDocument/2006/relationships/image" Target="../media/image111.png"/><Relationship Id="rId10" Type="http://schemas.openxmlformats.org/officeDocument/2006/relationships/image" Target="../media/image13.png"/><Relationship Id="rId4" Type="http://schemas.openxmlformats.org/officeDocument/2006/relationships/slide" Target="slide129.xml"/><Relationship Id="rId9" Type="http://schemas.openxmlformats.org/officeDocument/2006/relationships/slide" Target="slide36.xml"/><Relationship Id="rId14" Type="http://schemas.openxmlformats.org/officeDocument/2006/relationships/image" Target="../media/image110.png"/></Relationships>
</file>

<file path=ppt/slides/_rels/slide12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16.png"/><Relationship Id="rId3" Type="http://schemas.openxmlformats.org/officeDocument/2006/relationships/slide" Target="slide134.xml"/><Relationship Id="rId7" Type="http://schemas.openxmlformats.org/officeDocument/2006/relationships/slide" Target="slide131.xml"/><Relationship Id="rId12" Type="http://schemas.openxmlformats.org/officeDocument/2006/relationships/image" Target="../media/image115.png"/><Relationship Id="rId2" Type="http://schemas.openxmlformats.org/officeDocument/2006/relationships/slide" Target="slide135.xml"/><Relationship Id="rId1" Type="http://schemas.openxmlformats.org/officeDocument/2006/relationships/slideLayout" Target="../slideLayouts/slideLayout13.xml"/><Relationship Id="rId6" Type="http://schemas.openxmlformats.org/officeDocument/2006/relationships/slide" Target="slide36.xml"/><Relationship Id="rId11" Type="http://schemas.openxmlformats.org/officeDocument/2006/relationships/image" Target="../media/image114.png"/><Relationship Id="rId5" Type="http://schemas.openxmlformats.org/officeDocument/2006/relationships/slide" Target="slide132.xml"/><Relationship Id="rId10" Type="http://schemas.openxmlformats.org/officeDocument/2006/relationships/image" Target="../media/image30.png"/><Relationship Id="rId4" Type="http://schemas.openxmlformats.org/officeDocument/2006/relationships/slide" Target="slide133.xml"/><Relationship Id="rId9" Type="http://schemas.openxmlformats.org/officeDocument/2006/relationships/image" Target="../media/image113.png"/><Relationship Id="rId14" Type="http://schemas.openxmlformats.org/officeDocument/2006/relationships/slide" Target="slide3.xml"/></Relationships>
</file>

<file path=ppt/slides/_rels/slide12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4.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13.png"/></Relationships>
</file>

<file path=ppt/slides/_rels/slide1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1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39.xml"/><Relationship Id="rId7" Type="http://schemas.openxmlformats.org/officeDocument/2006/relationships/image" Target="../media/image119.png"/><Relationship Id="rId2" Type="http://schemas.openxmlformats.org/officeDocument/2006/relationships/slide" Target="slide140.xml"/><Relationship Id="rId1" Type="http://schemas.openxmlformats.org/officeDocument/2006/relationships/slideLayout" Target="../slideLayouts/slideLayout13.xml"/><Relationship Id="rId6" Type="http://schemas.openxmlformats.org/officeDocument/2006/relationships/image" Target="../media/image118.png"/><Relationship Id="rId5" Type="http://schemas.openxmlformats.org/officeDocument/2006/relationships/image" Target="../media/image13.png"/><Relationship Id="rId4" Type="http://schemas.openxmlformats.org/officeDocument/2006/relationships/slide" Target="slide36.xml"/></Relationships>
</file>

<file path=ppt/slides/_rels/slide13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2.png"/><Relationship Id="rId3" Type="http://schemas.openxmlformats.org/officeDocument/2006/relationships/slide" Target="slide141.xml"/><Relationship Id="rId7" Type="http://schemas.openxmlformats.org/officeDocument/2006/relationships/slide" Target="slide36.xml"/><Relationship Id="rId12" Type="http://schemas.openxmlformats.org/officeDocument/2006/relationships/image" Target="../media/image121.png"/><Relationship Id="rId2" Type="http://schemas.openxmlformats.org/officeDocument/2006/relationships/slide" Target="slide142.xml"/><Relationship Id="rId1" Type="http://schemas.openxmlformats.org/officeDocument/2006/relationships/slideLayout" Target="../slideLayouts/slideLayout14.xml"/><Relationship Id="rId6" Type="http://schemas.openxmlformats.org/officeDocument/2006/relationships/slide" Target="slide138.xml"/><Relationship Id="rId11" Type="http://schemas.openxmlformats.org/officeDocument/2006/relationships/image" Target="../media/image120.png"/><Relationship Id="rId5" Type="http://schemas.openxmlformats.org/officeDocument/2006/relationships/slide" Target="slide139.xml"/><Relationship Id="rId10" Type="http://schemas.openxmlformats.org/officeDocument/2006/relationships/image" Target="../media/image112.png"/><Relationship Id="rId4" Type="http://schemas.openxmlformats.org/officeDocument/2006/relationships/slide" Target="slide140.xml"/><Relationship Id="rId9" Type="http://schemas.openxmlformats.org/officeDocument/2006/relationships/image" Target="../media/image17.png"/><Relationship Id="rId14" Type="http://schemas.openxmlformats.org/officeDocument/2006/relationships/slide" Target="slide3.xml"/></Relationships>
</file>

<file path=ppt/slides/_rels/slide1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5.xml"/><Relationship Id="rId1" Type="http://schemas.openxmlformats.org/officeDocument/2006/relationships/slideLayout" Target="../slideLayouts/slideLayout11.xml"/><Relationship Id="rId5" Type="http://schemas.openxmlformats.org/officeDocument/2006/relationships/slide" Target="slide3.xml"/><Relationship Id="rId4" Type="http://schemas.openxmlformats.org/officeDocument/2006/relationships/image" Target="../media/image13.png"/></Relationships>
</file>

<file path=ppt/slides/_rels/slide1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8" Type="http://schemas.openxmlformats.org/officeDocument/2006/relationships/slide" Target="slide145.xml"/><Relationship Id="rId13" Type="http://schemas.openxmlformats.org/officeDocument/2006/relationships/image" Target="../media/image46.png"/><Relationship Id="rId3" Type="http://schemas.openxmlformats.org/officeDocument/2006/relationships/slide" Target="slide150.xml"/><Relationship Id="rId7" Type="http://schemas.openxmlformats.org/officeDocument/2006/relationships/slide" Target="slide146.xml"/><Relationship Id="rId12" Type="http://schemas.openxmlformats.org/officeDocument/2006/relationships/image" Target="../media/image125.png"/><Relationship Id="rId17" Type="http://schemas.openxmlformats.org/officeDocument/2006/relationships/image" Target="../media/image128.png"/><Relationship Id="rId2" Type="http://schemas.openxmlformats.org/officeDocument/2006/relationships/slide" Target="slide148.xml"/><Relationship Id="rId16"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147.xml"/><Relationship Id="rId11" Type="http://schemas.openxmlformats.org/officeDocument/2006/relationships/image" Target="../media/image124.png"/><Relationship Id="rId5" Type="http://schemas.openxmlformats.org/officeDocument/2006/relationships/slide" Target="slide149.xml"/><Relationship Id="rId15" Type="http://schemas.openxmlformats.org/officeDocument/2006/relationships/image" Target="../media/image127.png"/><Relationship Id="rId10" Type="http://schemas.openxmlformats.org/officeDocument/2006/relationships/image" Target="../media/image123.png"/><Relationship Id="rId4" Type="http://schemas.openxmlformats.org/officeDocument/2006/relationships/slide" Target="slide144.xml"/><Relationship Id="rId9" Type="http://schemas.openxmlformats.org/officeDocument/2006/relationships/image" Target="../media/image13.png"/><Relationship Id="rId14" Type="http://schemas.openxmlformats.org/officeDocument/2006/relationships/image" Target="../media/image126.png"/></Relationships>
</file>

<file path=ppt/slides/_rels/slide1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6.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1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image" Target="../media/image132.png"/><Relationship Id="rId3" Type="http://schemas.openxmlformats.org/officeDocument/2006/relationships/slide" Target="slide157.xml"/><Relationship Id="rId7" Type="http://schemas.openxmlformats.org/officeDocument/2006/relationships/slide" Target="slide153.xml"/><Relationship Id="rId12" Type="http://schemas.openxmlformats.org/officeDocument/2006/relationships/image" Target="../media/image131.png"/><Relationship Id="rId2" Type="http://schemas.openxmlformats.org/officeDocument/2006/relationships/slide" Target="slide158.xml"/><Relationship Id="rId16"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154.xml"/><Relationship Id="rId11" Type="http://schemas.openxmlformats.org/officeDocument/2006/relationships/image" Target="../media/image130.png"/><Relationship Id="rId5" Type="http://schemas.openxmlformats.org/officeDocument/2006/relationships/slide" Target="slide155.xml"/><Relationship Id="rId15" Type="http://schemas.openxmlformats.org/officeDocument/2006/relationships/image" Target="../media/image134.png"/><Relationship Id="rId10" Type="http://schemas.openxmlformats.org/officeDocument/2006/relationships/image" Target="../media/image129.png"/><Relationship Id="rId4" Type="http://schemas.openxmlformats.org/officeDocument/2006/relationships/slide" Target="slide156.xml"/><Relationship Id="rId9" Type="http://schemas.openxmlformats.org/officeDocument/2006/relationships/image" Target="../media/image13.png"/><Relationship Id="rId14" Type="http://schemas.openxmlformats.org/officeDocument/2006/relationships/image" Target="../media/image133.png"/></Relationships>
</file>

<file path=ppt/slides/_rels/slide152.xml.rels><?xml version="1.0" encoding="UTF-8" standalone="yes"?>
<Relationships xmlns="http://schemas.openxmlformats.org/package/2006/relationships"><Relationship Id="rId3" Type="http://schemas.openxmlformats.org/officeDocument/2006/relationships/slide" Target="slide159.xml"/><Relationship Id="rId7" Type="http://schemas.openxmlformats.org/officeDocument/2006/relationships/slide" Target="slide3.xml"/><Relationship Id="rId2" Type="http://schemas.openxmlformats.org/officeDocument/2006/relationships/slide" Target="slide160.xml"/><Relationship Id="rId1" Type="http://schemas.openxmlformats.org/officeDocument/2006/relationships/slideLayout" Target="../slideLayouts/slideLayout13.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png"/></Relationships>
</file>

<file path=ppt/slides/_rels/slide1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slide" Target="slide20.xml"/><Relationship Id="rId12" Type="http://schemas.openxmlformats.org/officeDocument/2006/relationships/image" Target="../media/image26.png"/><Relationship Id="rId2" Type="http://schemas.openxmlformats.org/officeDocument/2006/relationships/slide" Target="slide19.xml"/><Relationship Id="rId1" Type="http://schemas.openxmlformats.org/officeDocument/2006/relationships/slideLayout" Target="../slideLayouts/slideLayout14.xml"/><Relationship Id="rId6" Type="http://schemas.openxmlformats.org/officeDocument/2006/relationships/slide" Target="slide21.xml"/><Relationship Id="rId11" Type="http://schemas.openxmlformats.org/officeDocument/2006/relationships/image" Target="../media/image25.png"/><Relationship Id="rId5" Type="http://schemas.openxmlformats.org/officeDocument/2006/relationships/slide" Target="slide15.xml"/><Relationship Id="rId15" Type="http://schemas.openxmlformats.org/officeDocument/2006/relationships/slide" Target="slide3.xml"/><Relationship Id="rId10" Type="http://schemas.openxmlformats.org/officeDocument/2006/relationships/image" Target="../media/image13.png"/><Relationship Id="rId4" Type="http://schemas.openxmlformats.org/officeDocument/2006/relationships/slide" Target="slide17.xml"/><Relationship Id="rId9" Type="http://schemas.openxmlformats.org/officeDocument/2006/relationships/slide" Target="slide36.xml"/><Relationship Id="rId14" Type="http://schemas.openxmlformats.org/officeDocument/2006/relationships/image" Target="../media/image28.png"/></Relationships>
</file>

<file path=ppt/slides/_rels/slide1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image" Target="../media/image30.png"/><Relationship Id="rId3" Type="http://schemas.openxmlformats.org/officeDocument/2006/relationships/image" Target="../media/image77.png"/><Relationship Id="rId7" Type="http://schemas.openxmlformats.org/officeDocument/2006/relationships/slide" Target="slide162.xml"/><Relationship Id="rId12" Type="http://schemas.openxmlformats.org/officeDocument/2006/relationships/image" Target="../media/image139.png"/><Relationship Id="rId2" Type="http://schemas.openxmlformats.org/officeDocument/2006/relationships/slide" Target="slide165.xml"/><Relationship Id="rId1" Type="http://schemas.openxmlformats.org/officeDocument/2006/relationships/slideLayout" Target="../slideLayouts/slideLayout14.xml"/><Relationship Id="rId6" Type="http://schemas.openxmlformats.org/officeDocument/2006/relationships/slide" Target="slide166.xml"/><Relationship Id="rId11" Type="http://schemas.openxmlformats.org/officeDocument/2006/relationships/image" Target="../media/image138.png"/><Relationship Id="rId5" Type="http://schemas.openxmlformats.org/officeDocument/2006/relationships/slide" Target="slide163.xml"/><Relationship Id="rId10" Type="http://schemas.openxmlformats.org/officeDocument/2006/relationships/image" Target="../media/image137.png"/><Relationship Id="rId4" Type="http://schemas.openxmlformats.org/officeDocument/2006/relationships/slide" Target="slide164.xml"/><Relationship Id="rId9" Type="http://schemas.openxmlformats.org/officeDocument/2006/relationships/image" Target="../media/image13.png"/><Relationship Id="rId14" Type="http://schemas.openxmlformats.org/officeDocument/2006/relationships/slide" Target="slide3.xml"/></Relationships>
</file>

<file path=ppt/slides/_rels/slide1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image" Target="../media/image143.png"/><Relationship Id="rId3" Type="http://schemas.openxmlformats.org/officeDocument/2006/relationships/slide" Target="slide173.xml"/><Relationship Id="rId7" Type="http://schemas.openxmlformats.org/officeDocument/2006/relationships/slide" Target="slide169.xml"/><Relationship Id="rId12" Type="http://schemas.openxmlformats.org/officeDocument/2006/relationships/image" Target="../media/image142.png"/><Relationship Id="rId2" Type="http://schemas.openxmlformats.org/officeDocument/2006/relationships/slide" Target="slide174.xml"/><Relationship Id="rId16"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170.xml"/><Relationship Id="rId11" Type="http://schemas.openxmlformats.org/officeDocument/2006/relationships/image" Target="../media/image141.png"/><Relationship Id="rId5" Type="http://schemas.openxmlformats.org/officeDocument/2006/relationships/slide" Target="slide171.xml"/><Relationship Id="rId15" Type="http://schemas.openxmlformats.org/officeDocument/2006/relationships/image" Target="../media/image145.png"/><Relationship Id="rId10" Type="http://schemas.openxmlformats.org/officeDocument/2006/relationships/image" Target="../media/image140.png"/><Relationship Id="rId4" Type="http://schemas.openxmlformats.org/officeDocument/2006/relationships/slide" Target="slide172.xml"/><Relationship Id="rId9" Type="http://schemas.openxmlformats.org/officeDocument/2006/relationships/image" Target="../media/image13.png"/><Relationship Id="rId14" Type="http://schemas.openxmlformats.org/officeDocument/2006/relationships/image" Target="../media/image144.png"/></Relationships>
</file>

<file path=ppt/slides/_rels/slide168.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slide" Target="slide176.xml"/><Relationship Id="rId7" Type="http://schemas.openxmlformats.org/officeDocument/2006/relationships/image" Target="../media/image146.png"/><Relationship Id="rId2" Type="http://schemas.openxmlformats.org/officeDocument/2006/relationships/slide" Target="slide177.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slide" Target="slide36.xml"/><Relationship Id="rId10" Type="http://schemas.openxmlformats.org/officeDocument/2006/relationships/slide" Target="slide3.xml"/><Relationship Id="rId4" Type="http://schemas.openxmlformats.org/officeDocument/2006/relationships/slide" Target="slide175.xml"/><Relationship Id="rId9" Type="http://schemas.openxmlformats.org/officeDocument/2006/relationships/image" Target="../media/image148.png"/></Relationships>
</file>

<file path=ppt/slides/_rels/slide1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image" Target="../media/image13.png"/><Relationship Id="rId4" Type="http://schemas.openxmlformats.org/officeDocument/2006/relationships/slide" Target="slide16.xml"/></Relationships>
</file>

<file path=ppt/slides/_rels/slide1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slide" Target="slide3.xml"/><Relationship Id="rId5" Type="http://schemas.openxmlformats.org/officeDocument/2006/relationships/image" Target="../media/image13.png"/><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13.png"/><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hyperlink" Target="mailto:courses@smarttar.co.uk"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slide" Target="slide3.xml"/><Relationship Id="rId5" Type="http://schemas.openxmlformats.org/officeDocument/2006/relationships/image" Target="../media/image13.png"/><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image" Target="../media/image13.png"/><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image" Target="../media/image32.png"/><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image" Target="../media/image31.png"/><Relationship Id="rId2" Type="http://schemas.openxmlformats.org/officeDocument/2006/relationships/slide" Target="slide24.xml"/><Relationship Id="rId1" Type="http://schemas.openxmlformats.org/officeDocument/2006/relationships/slideLayout" Target="../slideLayouts/slideLayout11.xml"/><Relationship Id="rId6" Type="http://schemas.openxmlformats.org/officeDocument/2006/relationships/slide" Target="slide26.xml"/><Relationship Id="rId11" Type="http://schemas.openxmlformats.org/officeDocument/2006/relationships/image" Target="../media/image30.png"/><Relationship Id="rId5" Type="http://schemas.openxmlformats.org/officeDocument/2006/relationships/slide" Target="slide27.xml"/><Relationship Id="rId15" Type="http://schemas.openxmlformats.org/officeDocument/2006/relationships/slide" Target="slide3.xml"/><Relationship Id="rId10" Type="http://schemas.openxmlformats.org/officeDocument/2006/relationships/image" Target="../media/image29.png"/><Relationship Id="rId4" Type="http://schemas.openxmlformats.org/officeDocument/2006/relationships/slide" Target="slide21.xml"/><Relationship Id="rId9" Type="http://schemas.openxmlformats.org/officeDocument/2006/relationships/image" Target="../media/image13.png"/><Relationship Id="rId1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27.xml"/><Relationship Id="rId7" Type="http://schemas.openxmlformats.org/officeDocument/2006/relationships/image" Target="../media/image13.png"/><Relationship Id="rId2" Type="http://schemas.openxmlformats.org/officeDocument/2006/relationships/slide" Target="slide29.xml"/><Relationship Id="rId1" Type="http://schemas.openxmlformats.org/officeDocument/2006/relationships/slideLayout" Target="../slideLayouts/slideLayout14.xml"/><Relationship Id="rId6" Type="http://schemas.openxmlformats.org/officeDocument/2006/relationships/slide" Target="slide36.xml"/><Relationship Id="rId11" Type="http://schemas.openxmlformats.org/officeDocument/2006/relationships/slide" Target="slide3.xml"/><Relationship Id="rId5" Type="http://schemas.openxmlformats.org/officeDocument/2006/relationships/slide" Target="slide30.xml"/><Relationship Id="rId10" Type="http://schemas.openxmlformats.org/officeDocument/2006/relationships/image" Target="../media/image36.png"/><Relationship Id="rId4" Type="http://schemas.openxmlformats.org/officeDocument/2006/relationships/slide" Target="slide125.xml"/><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0.xml"/><Relationship Id="rId18" Type="http://schemas.openxmlformats.org/officeDocument/2006/relationships/slide" Target="slide73.xml"/><Relationship Id="rId26" Type="http://schemas.openxmlformats.org/officeDocument/2006/relationships/slide" Target="slide4.xml"/><Relationship Id="rId3" Type="http://schemas.openxmlformats.org/officeDocument/2006/relationships/slide" Target="slide35.xml"/><Relationship Id="rId21" Type="http://schemas.openxmlformats.org/officeDocument/2006/relationships/slide" Target="slide30.xml"/><Relationship Id="rId7" Type="http://schemas.openxmlformats.org/officeDocument/2006/relationships/slide" Target="slide16.xml"/><Relationship Id="rId12" Type="http://schemas.openxmlformats.org/officeDocument/2006/relationships/slide" Target="slide22.xml"/><Relationship Id="rId17" Type="http://schemas.openxmlformats.org/officeDocument/2006/relationships/slide" Target="slide28.xml"/><Relationship Id="rId25" Type="http://schemas.openxmlformats.org/officeDocument/2006/relationships/slide" Target="slide167.xml"/><Relationship Id="rId2" Type="http://schemas.openxmlformats.org/officeDocument/2006/relationships/slide" Target="slide5.xml"/><Relationship Id="rId16" Type="http://schemas.openxmlformats.org/officeDocument/2006/relationships/slide" Target="slide151.xml"/><Relationship Id="rId20" Type="http://schemas.openxmlformats.org/officeDocument/2006/relationships/slide" Target="slide161.xml"/><Relationship Id="rId29"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slide" Target="slide137.xml"/><Relationship Id="rId11" Type="http://schemas.openxmlformats.org/officeDocument/2006/relationships/slide" Target="slide143.xml"/><Relationship Id="rId24" Type="http://schemas.openxmlformats.org/officeDocument/2006/relationships/slide" Target="slide136.xml"/><Relationship Id="rId5" Type="http://schemas.openxmlformats.org/officeDocument/2006/relationships/slide" Target="slide103.xml"/><Relationship Id="rId15" Type="http://schemas.openxmlformats.org/officeDocument/2006/relationships/slide" Target="slide110.xml"/><Relationship Id="rId23" Type="http://schemas.openxmlformats.org/officeDocument/2006/relationships/slide" Target="slide77.xml"/><Relationship Id="rId28" Type="http://schemas.openxmlformats.org/officeDocument/2006/relationships/slide" Target="slide3.xml"/><Relationship Id="rId10" Type="http://schemas.openxmlformats.org/officeDocument/2006/relationships/slide" Target="slide106.xml"/><Relationship Id="rId19" Type="http://schemas.openxmlformats.org/officeDocument/2006/relationships/slide" Target="slide123.xml"/><Relationship Id="rId4" Type="http://schemas.openxmlformats.org/officeDocument/2006/relationships/slide" Target="slide58.xml"/><Relationship Id="rId9" Type="http://schemas.openxmlformats.org/officeDocument/2006/relationships/slide" Target="slide66.xml"/><Relationship Id="rId14" Type="http://schemas.openxmlformats.org/officeDocument/2006/relationships/slide" Target="slide69.xml"/><Relationship Id="rId22" Type="http://schemas.openxmlformats.org/officeDocument/2006/relationships/slide" Target="slide54.xml"/><Relationship Id="rId27"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slide" Target="slide3.xml"/><Relationship Id="rId3" Type="http://schemas.openxmlformats.org/officeDocument/2006/relationships/slide" Target="slide30.xml"/><Relationship Id="rId7" Type="http://schemas.openxmlformats.org/officeDocument/2006/relationships/image" Target="../media/image13.png"/><Relationship Id="rId12" Type="http://schemas.openxmlformats.org/officeDocument/2006/relationships/image" Target="../media/image40.png"/><Relationship Id="rId2" Type="http://schemas.openxmlformats.org/officeDocument/2006/relationships/slide" Target="slide31.xml"/><Relationship Id="rId1" Type="http://schemas.openxmlformats.org/officeDocument/2006/relationships/slideLayout" Target="../slideLayouts/slideLayout11.xml"/><Relationship Id="rId6" Type="http://schemas.openxmlformats.org/officeDocument/2006/relationships/slide" Target="slide32.xml"/><Relationship Id="rId11" Type="http://schemas.openxmlformats.org/officeDocument/2006/relationships/image" Target="../media/image39.png"/><Relationship Id="rId5" Type="http://schemas.openxmlformats.org/officeDocument/2006/relationships/slide" Target="slide33.xml"/><Relationship Id="rId10" Type="http://schemas.openxmlformats.org/officeDocument/2006/relationships/slide" Target="slide37.xml"/><Relationship Id="rId4" Type="http://schemas.openxmlformats.org/officeDocument/2006/relationships/slide" Target="slide34.xml"/><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3.xml"/><Relationship Id="rId3" Type="http://schemas.openxmlformats.org/officeDocument/2006/relationships/slide" Target="slide34.xml"/><Relationship Id="rId7" Type="http://schemas.openxmlformats.org/officeDocument/2006/relationships/slide" Target="slide37.xml"/><Relationship Id="rId12" Type="http://schemas.openxmlformats.org/officeDocument/2006/relationships/image" Target="../media/image42.png"/><Relationship Id="rId2" Type="http://schemas.openxmlformats.org/officeDocument/2006/relationships/slide" Target="slide36.xml"/><Relationship Id="rId1" Type="http://schemas.openxmlformats.org/officeDocument/2006/relationships/slideLayout" Target="../slideLayouts/slideLayout13.xml"/><Relationship Id="rId6" Type="http://schemas.openxmlformats.org/officeDocument/2006/relationships/slide" Target="slide38.xml"/><Relationship Id="rId11" Type="http://schemas.openxmlformats.org/officeDocument/2006/relationships/slide" Target="slide41.xml"/><Relationship Id="rId5" Type="http://schemas.openxmlformats.org/officeDocument/2006/relationships/slide" Target="slide39.xml"/><Relationship Id="rId10" Type="http://schemas.openxmlformats.org/officeDocument/2006/relationships/image" Target="../media/image21.png"/><Relationship Id="rId4" Type="http://schemas.openxmlformats.org/officeDocument/2006/relationships/slide" Target="slide40.xml"/><Relationship Id="rId9"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7.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8.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9.xml"/><Relationship Id="rId1" Type="http://schemas.openxmlformats.org/officeDocument/2006/relationships/slideLayout" Target="../slideLayouts/slideLayout11.xml"/><Relationship Id="rId5" Type="http://schemas.openxmlformats.org/officeDocument/2006/relationships/slide" Target="slide3.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40.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slide" Target="slide3.xml"/><Relationship Id="rId7" Type="http://schemas.openxmlformats.org/officeDocument/2006/relationships/slide" Target="slide6.xml"/><Relationship Id="rId12" Type="http://schemas.openxmlformats.org/officeDocument/2006/relationships/slide" Target="slide36.xml"/><Relationship Id="rId17" Type="http://schemas.openxmlformats.org/officeDocument/2006/relationships/image" Target="../media/image18.png"/><Relationship Id="rId2" Type="http://schemas.openxmlformats.org/officeDocument/2006/relationships/slide" Target="slide5.xml"/><Relationship Id="rId16"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slide" Target="slide9.xml"/><Relationship Id="rId11" Type="http://schemas.openxmlformats.org/officeDocument/2006/relationships/image" Target="../media/image13.png"/><Relationship Id="rId5" Type="http://schemas.openxmlformats.org/officeDocument/2006/relationships/slide" Target="slide10.xml"/><Relationship Id="rId15" Type="http://schemas.openxmlformats.org/officeDocument/2006/relationships/image" Target="../media/image16.png"/><Relationship Id="rId10" Type="http://schemas.openxmlformats.org/officeDocument/2006/relationships/slide" Target="slide7.xml"/><Relationship Id="rId4" Type="http://schemas.openxmlformats.org/officeDocument/2006/relationships/slide" Target="slide11.xml"/><Relationship Id="rId9" Type="http://schemas.openxmlformats.org/officeDocument/2006/relationships/slide" Target="slide8.xml"/><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41.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42.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3.xml"/><Relationship Id="rId1" Type="http://schemas.openxmlformats.org/officeDocument/2006/relationships/slideLayout" Target="../slideLayouts/slideLayout11.xml"/><Relationship Id="rId5" Type="http://schemas.openxmlformats.org/officeDocument/2006/relationships/slide" Target="slide3.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4.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slide" Target="slide3.xml"/><Relationship Id="rId3" Type="http://schemas.openxmlformats.org/officeDocument/2006/relationships/slide" Target="slide48.xml"/><Relationship Id="rId7" Type="http://schemas.openxmlformats.org/officeDocument/2006/relationships/image" Target="../media/image13.png"/><Relationship Id="rId12" Type="http://schemas.openxmlformats.org/officeDocument/2006/relationships/image" Target="../media/image47.png"/><Relationship Id="rId2" Type="http://schemas.openxmlformats.org/officeDocument/2006/relationships/slide" Target="slide45.xml"/><Relationship Id="rId1" Type="http://schemas.openxmlformats.org/officeDocument/2006/relationships/slideLayout" Target="../slideLayouts/slideLayout14.xml"/><Relationship Id="rId6" Type="http://schemas.openxmlformats.org/officeDocument/2006/relationships/slide" Target="slide36.xml"/><Relationship Id="rId11" Type="http://schemas.openxmlformats.org/officeDocument/2006/relationships/image" Target="../media/image46.png"/><Relationship Id="rId5" Type="http://schemas.openxmlformats.org/officeDocument/2006/relationships/slide" Target="slide46.xml"/><Relationship Id="rId10" Type="http://schemas.openxmlformats.org/officeDocument/2006/relationships/image" Target="../media/image45.png"/><Relationship Id="rId4" Type="http://schemas.openxmlformats.org/officeDocument/2006/relationships/slide" Target="slide47.xml"/><Relationship Id="rId9" Type="http://schemas.openxmlformats.org/officeDocument/2006/relationships/image" Target="../media/image44.png"/></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7.xml"/><Relationship Id="rId1" Type="http://schemas.openxmlformats.org/officeDocument/2006/relationships/slideLayout" Target="../slideLayouts/slideLayout11.xml"/><Relationship Id="rId5" Type="http://schemas.openxmlformats.org/officeDocument/2006/relationships/slide" Target="slide3.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5.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50.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image" Target="../media/image22.png"/><Relationship Id="rId3" Type="http://schemas.openxmlformats.org/officeDocument/2006/relationships/slide" Target="slide4.xml"/><Relationship Id="rId7" Type="http://schemas.openxmlformats.org/officeDocument/2006/relationships/slide" Target="slide37.xml"/><Relationship Id="rId12" Type="http://schemas.openxmlformats.org/officeDocument/2006/relationships/image" Target="../media/image21.png"/><Relationship Id="rId2" Type="http://schemas.openxmlformats.org/officeDocument/2006/relationships/slide" Target="slide8.xml"/><Relationship Id="rId1" Type="http://schemas.openxmlformats.org/officeDocument/2006/relationships/slideLayout" Target="../slideLayouts/slideLayout12.xml"/><Relationship Id="rId6" Type="http://schemas.openxmlformats.org/officeDocument/2006/relationships/slide" Target="slide13.xml"/><Relationship Id="rId11" Type="http://schemas.openxmlformats.org/officeDocument/2006/relationships/image" Target="../media/image20.png"/><Relationship Id="rId5" Type="http://schemas.openxmlformats.org/officeDocument/2006/relationships/slide" Target="slide14.xml"/><Relationship Id="rId15" Type="http://schemas.openxmlformats.org/officeDocument/2006/relationships/slide" Target="slide3.xml"/><Relationship Id="rId10" Type="http://schemas.openxmlformats.org/officeDocument/2006/relationships/image" Target="../media/image13.png"/><Relationship Id="rId4" Type="http://schemas.openxmlformats.org/officeDocument/2006/relationships/slide" Target="slide15.xml"/><Relationship Id="rId9" Type="http://schemas.openxmlformats.org/officeDocument/2006/relationships/slide" Target="slide12.xml"/><Relationship Id="rId14" Type="http://schemas.openxmlformats.org/officeDocument/2006/relationships/image" Target="../media/image23.png"/></Relationships>
</file>

<file path=ppt/slides/_rels/slide5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49.xml"/><Relationship Id="rId7" Type="http://schemas.openxmlformats.org/officeDocument/2006/relationships/slide" Target="slide36.xml"/><Relationship Id="rId12" Type="http://schemas.openxmlformats.org/officeDocument/2006/relationships/slide" Target="slide3.xml"/><Relationship Id="rId2" Type="http://schemas.openxmlformats.org/officeDocument/2006/relationships/slide" Target="slide51.xml"/><Relationship Id="rId1" Type="http://schemas.openxmlformats.org/officeDocument/2006/relationships/slideLayout" Target="../slideLayouts/slideLayout11.xml"/><Relationship Id="rId6" Type="http://schemas.openxmlformats.org/officeDocument/2006/relationships/slide" Target="slide37.xml"/><Relationship Id="rId11" Type="http://schemas.openxmlformats.org/officeDocument/2006/relationships/image" Target="../media/image50.png"/><Relationship Id="rId5" Type="http://schemas.openxmlformats.org/officeDocument/2006/relationships/slide" Target="slide52.xml"/><Relationship Id="rId10" Type="http://schemas.openxmlformats.org/officeDocument/2006/relationships/image" Target="../media/image49.png"/><Relationship Id="rId4" Type="http://schemas.openxmlformats.org/officeDocument/2006/relationships/slide" Target="slide53.xml"/><Relationship Id="rId9"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52.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3.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54.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 Target="slide53.xml"/><Relationship Id="rId7" Type="http://schemas.openxmlformats.org/officeDocument/2006/relationships/image" Target="../media/image51.png"/><Relationship Id="rId2" Type="http://schemas.openxmlformats.org/officeDocument/2006/relationships/slide" Target="slide55.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slide" Target="slide56.xml"/><Relationship Id="rId10" Type="http://schemas.openxmlformats.org/officeDocument/2006/relationships/slide" Target="slide3.xml"/><Relationship Id="rId4" Type="http://schemas.openxmlformats.org/officeDocument/2006/relationships/slide" Target="slide57.xml"/><Relationship Id="rId9"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56.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57.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58.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image" Target="../media/image56.png"/><Relationship Id="rId18" Type="http://schemas.openxmlformats.org/officeDocument/2006/relationships/slide" Target="slide3.xml"/><Relationship Id="rId3" Type="http://schemas.openxmlformats.org/officeDocument/2006/relationships/slide" Target="slide57.xml"/><Relationship Id="rId7" Type="http://schemas.openxmlformats.org/officeDocument/2006/relationships/slide" Target="slide60.xml"/><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slide" Target="slide64.xml"/><Relationship Id="rId16" Type="http://schemas.openxmlformats.org/officeDocument/2006/relationships/image" Target="../media/image59.png"/><Relationship Id="rId1" Type="http://schemas.openxmlformats.org/officeDocument/2006/relationships/slideLayout" Target="../slideLayouts/slideLayout11.xml"/><Relationship Id="rId6" Type="http://schemas.openxmlformats.org/officeDocument/2006/relationships/slide" Target="slide61.xml"/><Relationship Id="rId11" Type="http://schemas.openxmlformats.org/officeDocument/2006/relationships/image" Target="../media/image54.png"/><Relationship Id="rId5" Type="http://schemas.openxmlformats.org/officeDocument/2006/relationships/slide" Target="slide63.xml"/><Relationship Id="rId15" Type="http://schemas.openxmlformats.org/officeDocument/2006/relationships/image" Target="../media/image58.png"/><Relationship Id="rId10" Type="http://schemas.openxmlformats.org/officeDocument/2006/relationships/slide" Target="slide65.xml"/><Relationship Id="rId4" Type="http://schemas.openxmlformats.org/officeDocument/2006/relationships/slide" Target="slide62.xml"/><Relationship Id="rId9" Type="http://schemas.openxmlformats.org/officeDocument/2006/relationships/image" Target="../media/image13.png"/><Relationship Id="rId14"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60.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11.xml"/><Relationship Id="rId5" Type="http://schemas.openxmlformats.org/officeDocument/2006/relationships/slide" Target="slide3.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61.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62.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3.xml"/><Relationship Id="rId1" Type="http://schemas.openxmlformats.org/officeDocument/2006/relationships/slideLayout" Target="../slideLayouts/slideLayout11.xml"/><Relationship Id="rId5" Type="http://schemas.openxmlformats.org/officeDocument/2006/relationships/slide" Target="slide3.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64.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5.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66.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 Target="slide65.xml"/><Relationship Id="rId7" Type="http://schemas.openxmlformats.org/officeDocument/2006/relationships/image" Target="../media/image13.png"/><Relationship Id="rId2" Type="http://schemas.openxmlformats.org/officeDocument/2006/relationships/slide" Target="slide67.xml"/><Relationship Id="rId1" Type="http://schemas.openxmlformats.org/officeDocument/2006/relationships/slideLayout" Target="../slideLayouts/slideLayout11.xml"/><Relationship Id="rId6" Type="http://schemas.openxmlformats.org/officeDocument/2006/relationships/slide" Target="slide36.xml"/><Relationship Id="rId5" Type="http://schemas.openxmlformats.org/officeDocument/2006/relationships/slide" Target="slide68.xml"/><Relationship Id="rId10" Type="http://schemas.openxmlformats.org/officeDocument/2006/relationships/slide" Target="slide3.xml"/><Relationship Id="rId4" Type="http://schemas.openxmlformats.org/officeDocument/2006/relationships/slide" Target="slide37.xml"/><Relationship Id="rId9" Type="http://schemas.openxmlformats.org/officeDocument/2006/relationships/image" Target="../media/image62.png"/></Relationships>
</file>

<file path=ppt/slides/_rels/slide67.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slide" Target="slide68.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slide" Target="slide69.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68.xml"/><Relationship Id="rId7" Type="http://schemas.openxmlformats.org/officeDocument/2006/relationships/slide" Target="slide36.xml"/><Relationship Id="rId12" Type="http://schemas.openxmlformats.org/officeDocument/2006/relationships/slide" Target="slide3.xml"/><Relationship Id="rId2" Type="http://schemas.openxmlformats.org/officeDocument/2006/relationships/slide" Target="slide70.xml"/><Relationship Id="rId1" Type="http://schemas.openxmlformats.org/officeDocument/2006/relationships/slideLayout" Target="../slideLayouts/slideLayout12.xml"/><Relationship Id="rId6" Type="http://schemas.openxmlformats.org/officeDocument/2006/relationships/slide" Target="slide37.xml"/><Relationship Id="rId11" Type="http://schemas.openxmlformats.org/officeDocument/2006/relationships/image" Target="../media/image65.png"/><Relationship Id="rId5" Type="http://schemas.openxmlformats.org/officeDocument/2006/relationships/slide" Target="slide71.xml"/><Relationship Id="rId10" Type="http://schemas.openxmlformats.org/officeDocument/2006/relationships/image" Target="../media/image64.png"/><Relationship Id="rId4" Type="http://schemas.openxmlformats.org/officeDocument/2006/relationships/slide" Target="slide72.xml"/><Relationship Id="rId9"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7.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slide" Target="slide3.xml"/></Relationships>
</file>

<file path=ppt/slides/_rels/slide70.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71.xml"/><Relationship Id="rId1" Type="http://schemas.openxmlformats.org/officeDocument/2006/relationships/slideLayout" Target="../slideLayouts/slideLayout11.xml"/><Relationship Id="rId5" Type="http://schemas.openxmlformats.org/officeDocument/2006/relationships/slide" Target="slide3.xml"/><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72.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slide" Target="slide3.xml"/><Relationship Id="rId5" Type="http://schemas.openxmlformats.org/officeDocument/2006/relationships/image" Target="../media/image13.png"/><Relationship Id="rId4" Type="http://schemas.openxmlformats.org/officeDocument/2006/relationships/slide" Target="slide71.xml"/></Relationships>
</file>

<file path=ppt/slides/_rels/slide7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 Target="slide72.xml"/><Relationship Id="rId7" Type="http://schemas.openxmlformats.org/officeDocument/2006/relationships/image" Target="../media/image13.png"/><Relationship Id="rId2" Type="http://schemas.openxmlformats.org/officeDocument/2006/relationships/slide" Target="slide74.xml"/><Relationship Id="rId1" Type="http://schemas.openxmlformats.org/officeDocument/2006/relationships/slideLayout" Target="../slideLayouts/slideLayout12.xml"/><Relationship Id="rId6" Type="http://schemas.openxmlformats.org/officeDocument/2006/relationships/slide" Target="slide36.xml"/><Relationship Id="rId5" Type="http://schemas.openxmlformats.org/officeDocument/2006/relationships/slide" Target="slide37.xml"/><Relationship Id="rId10" Type="http://schemas.openxmlformats.org/officeDocument/2006/relationships/slide" Target="slide3.xml"/><Relationship Id="rId4" Type="http://schemas.openxmlformats.org/officeDocument/2006/relationships/slide" Target="slide75.xml"/><Relationship Id="rId9" Type="http://schemas.openxmlformats.org/officeDocument/2006/relationships/image" Target="../media/image67.png"/></Relationships>
</file>

<file path=ppt/slides/_rels/slide74.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 Target="slide75.xml"/><Relationship Id="rId1" Type="http://schemas.openxmlformats.org/officeDocument/2006/relationships/slideLayout" Target="../slideLayouts/slideLayout11.xml"/><Relationship Id="rId5" Type="http://schemas.openxmlformats.org/officeDocument/2006/relationships/slide" Target="slide3.xml"/><Relationship Id="rId4" Type="http://schemas.openxmlformats.org/officeDocument/2006/relationships/image" Target="../media/image13.png"/></Relationships>
</file>

<file path=ppt/slides/_rels/slide75.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slide" Target="slide77.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8" Type="http://schemas.openxmlformats.org/officeDocument/2006/relationships/slide" Target="slide80.xml"/><Relationship Id="rId13" Type="http://schemas.openxmlformats.org/officeDocument/2006/relationships/image" Target="../media/image70.png"/><Relationship Id="rId3" Type="http://schemas.openxmlformats.org/officeDocument/2006/relationships/slide" Target="slide77.xml"/><Relationship Id="rId7" Type="http://schemas.openxmlformats.org/officeDocument/2006/relationships/slide" Target="slide81.xml"/><Relationship Id="rId12" Type="http://schemas.openxmlformats.org/officeDocument/2006/relationships/image" Target="../media/image69.png"/><Relationship Id="rId17" Type="http://schemas.openxmlformats.org/officeDocument/2006/relationships/image" Target="../media/image73.png"/><Relationship Id="rId2" Type="http://schemas.openxmlformats.org/officeDocument/2006/relationships/slide" Target="slide85.xml"/><Relationship Id="rId16" Type="http://schemas.openxmlformats.org/officeDocument/2006/relationships/slide" Target="slide3.xml"/><Relationship Id="rId1" Type="http://schemas.openxmlformats.org/officeDocument/2006/relationships/slideLayout" Target="../slideLayouts/slideLayout14.xml"/><Relationship Id="rId6" Type="http://schemas.openxmlformats.org/officeDocument/2006/relationships/slide" Target="slide82.xml"/><Relationship Id="rId11" Type="http://schemas.openxmlformats.org/officeDocument/2006/relationships/image" Target="../media/image68.png"/><Relationship Id="rId5" Type="http://schemas.openxmlformats.org/officeDocument/2006/relationships/slide" Target="slide83.xml"/><Relationship Id="rId15" Type="http://schemas.openxmlformats.org/officeDocument/2006/relationships/image" Target="../media/image72.png"/><Relationship Id="rId10" Type="http://schemas.openxmlformats.org/officeDocument/2006/relationships/image" Target="../media/image13.png"/><Relationship Id="rId4" Type="http://schemas.openxmlformats.org/officeDocument/2006/relationships/slide" Target="slide84.xml"/><Relationship Id="rId9" Type="http://schemas.openxmlformats.org/officeDocument/2006/relationships/slide" Target="slide36.xml"/><Relationship Id="rId14" Type="http://schemas.openxmlformats.org/officeDocument/2006/relationships/image" Target="../media/image71.png"/></Relationships>
</file>

<file path=ppt/slides/_rels/slide7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slide" Target="slide91.xml"/><Relationship Id="rId3" Type="http://schemas.openxmlformats.org/officeDocument/2006/relationships/slide" Target="slide89.xml"/><Relationship Id="rId7" Type="http://schemas.openxmlformats.org/officeDocument/2006/relationships/image" Target="../media/image13.png"/><Relationship Id="rId12" Type="http://schemas.openxmlformats.org/officeDocument/2006/relationships/image" Target="../media/image77.png"/><Relationship Id="rId2" Type="http://schemas.openxmlformats.org/officeDocument/2006/relationships/slide" Target="slide92.xml"/><Relationship Id="rId16" Type="http://schemas.openxmlformats.org/officeDocument/2006/relationships/slide" Target="slide36.xml"/><Relationship Id="rId1" Type="http://schemas.openxmlformats.org/officeDocument/2006/relationships/slideLayout" Target="../slideLayouts/slideLayout12.xml"/><Relationship Id="rId6" Type="http://schemas.openxmlformats.org/officeDocument/2006/relationships/slide" Target="slide86.xml"/><Relationship Id="rId11" Type="http://schemas.openxmlformats.org/officeDocument/2006/relationships/image" Target="../media/image76.png"/><Relationship Id="rId5" Type="http://schemas.openxmlformats.org/officeDocument/2006/relationships/slide" Target="slide87.xml"/><Relationship Id="rId15" Type="http://schemas.openxmlformats.org/officeDocument/2006/relationships/slide" Target="slide3.xml"/><Relationship Id="rId10" Type="http://schemas.openxmlformats.org/officeDocument/2006/relationships/image" Target="../media/image75.png"/><Relationship Id="rId4" Type="http://schemas.openxmlformats.org/officeDocument/2006/relationships/slide" Target="slide88.xml"/><Relationship Id="rId9" Type="http://schemas.openxmlformats.org/officeDocument/2006/relationships/image" Target="../media/image73.png"/><Relationship Id="rId14" Type="http://schemas.openxmlformats.org/officeDocument/2006/relationships/image" Target="../media/image78.png"/></Relationships>
</file>

<file path=ppt/slides/_rels/slide78.xml.rels><?xml version="1.0" encoding="UTF-8" standalone="yes"?>
<Relationships xmlns="http://schemas.openxmlformats.org/package/2006/relationships"><Relationship Id="rId8" Type="http://schemas.openxmlformats.org/officeDocument/2006/relationships/slide" Target="slide97.xml"/><Relationship Id="rId13" Type="http://schemas.openxmlformats.org/officeDocument/2006/relationships/image" Target="../media/image83.png"/><Relationship Id="rId3" Type="http://schemas.openxmlformats.org/officeDocument/2006/relationships/slide" Target="slide95.xml"/><Relationship Id="rId7" Type="http://schemas.openxmlformats.org/officeDocument/2006/relationships/image" Target="../media/image13.png"/><Relationship Id="rId12" Type="http://schemas.openxmlformats.org/officeDocument/2006/relationships/image" Target="../media/image82.png"/><Relationship Id="rId2" Type="http://schemas.openxmlformats.org/officeDocument/2006/relationships/slide" Target="slide96.xml"/><Relationship Id="rId1" Type="http://schemas.openxmlformats.org/officeDocument/2006/relationships/slideLayout" Target="../slideLayouts/slideLayout11.xml"/><Relationship Id="rId6" Type="http://schemas.openxmlformats.org/officeDocument/2006/relationships/slide" Target="slide92.xml"/><Relationship Id="rId11" Type="http://schemas.openxmlformats.org/officeDocument/2006/relationships/image" Target="../media/image81.png"/><Relationship Id="rId5" Type="http://schemas.openxmlformats.org/officeDocument/2006/relationships/slide" Target="slide93.xml"/><Relationship Id="rId15" Type="http://schemas.openxmlformats.org/officeDocument/2006/relationships/slide" Target="slide3.xml"/><Relationship Id="rId10" Type="http://schemas.openxmlformats.org/officeDocument/2006/relationships/image" Target="../media/image80.png"/><Relationship Id="rId4" Type="http://schemas.openxmlformats.org/officeDocument/2006/relationships/slide" Target="slide94.xml"/><Relationship Id="rId9" Type="http://schemas.openxmlformats.org/officeDocument/2006/relationships/image" Target="../media/image79.png"/><Relationship Id="rId14" Type="http://schemas.openxmlformats.org/officeDocument/2006/relationships/image" Target="../media/image84.png"/></Relationships>
</file>

<file path=ppt/slides/_rels/slide79.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slide" Target="slide3.xml"/><Relationship Id="rId3" Type="http://schemas.openxmlformats.org/officeDocument/2006/relationships/slide" Target="slide101.xml"/><Relationship Id="rId7" Type="http://schemas.openxmlformats.org/officeDocument/2006/relationships/image" Target="../media/image13.png"/><Relationship Id="rId12" Type="http://schemas.openxmlformats.org/officeDocument/2006/relationships/image" Target="../media/image89.png"/><Relationship Id="rId2" Type="http://schemas.openxmlformats.org/officeDocument/2006/relationships/slide" Target="slide102.xml"/><Relationship Id="rId1" Type="http://schemas.openxmlformats.org/officeDocument/2006/relationships/slideLayout" Target="../slideLayouts/slideLayout13.xml"/><Relationship Id="rId6" Type="http://schemas.openxmlformats.org/officeDocument/2006/relationships/slide" Target="slide98.xml"/><Relationship Id="rId11" Type="http://schemas.openxmlformats.org/officeDocument/2006/relationships/image" Target="../media/image88.png"/><Relationship Id="rId5" Type="http://schemas.openxmlformats.org/officeDocument/2006/relationships/slide" Target="slide99.xml"/><Relationship Id="rId10" Type="http://schemas.openxmlformats.org/officeDocument/2006/relationships/image" Target="../media/image87.png"/><Relationship Id="rId4" Type="http://schemas.openxmlformats.org/officeDocument/2006/relationships/slide" Target="slide100.xml"/><Relationship Id="rId9" Type="http://schemas.openxmlformats.org/officeDocument/2006/relationships/image" Target="../media/image86.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slide" Target="slide3.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9.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9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4319B58-BB1C-1976-E643-E68742266DC1}"/>
              </a:ext>
            </a:extLst>
          </p:cNvPr>
          <p:cNvSpPr>
            <a:spLocks noGrp="1"/>
          </p:cNvSpPr>
          <p:nvPr>
            <p:ph type="subTitle" idx="1"/>
          </p:nvPr>
        </p:nvSpPr>
        <p:spPr/>
        <p:txBody>
          <a:bodyPr vert="horz" lIns="91440" tIns="45720" rIns="91440" bIns="45720" rtlCol="0" anchor="t">
            <a:normAutofit/>
          </a:bodyPr>
          <a:lstStyle/>
          <a:p>
            <a:r>
              <a:rPr lang="en-GB">
                <a:latin typeface="Arial"/>
                <a:cs typeface="Arial"/>
              </a:rPr>
              <a:t>Learning &amp; Development | Course Catalogue 2023-24</a:t>
            </a:r>
            <a:endParaRPr lang="en-GB"/>
          </a:p>
          <a:p>
            <a:endParaRPr lang="en-GB"/>
          </a:p>
        </p:txBody>
      </p:sp>
    </p:spTree>
    <p:extLst>
      <p:ext uri="{BB962C8B-B14F-4D97-AF65-F5344CB8AC3E}">
        <p14:creationId xmlns:p14="http://schemas.microsoft.com/office/powerpoint/2010/main" val="85503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hlinkClick r:id="rId2" action="ppaction://hlinksldjump"/>
          </p:cNvPr>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a:hlinkClick r:id="rId3" action="ppaction://hlinksldjump"/>
          </p:cNvPr>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Negotiation Skills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85986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workshop is intended to develop the skills and confidence of those people whose responsibilities will require them to be effective negotiators, whether their bargaining relationships are formal or informal.</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2117720"/>
            <a:ext cx="11245066" cy="2662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short session is suitable for anyone who delivers regular presentations, would like to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bring facts and data to life</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and really engage their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Identify circumstances in which negotiation as opposed to consultation is the appropriate decision-making process</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Develop a systematic approach to planning and preparation</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Explain how to pitch an opening position</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Recognise the transition from argument to bargaining</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Demonstrate how to make offers and concessions without appearing weak</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Identify techniques for handling aggression</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Recognise how to avoid conflicting interpretations of agreement</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a:defRPr/>
            </a:pPr>
            <a:r>
              <a:rPr kumimoji="0" lang="en-GB" sz="1400" b="0" i="0" u="none" strike="noStrike" kern="1200" cap="none" spc="0" normalizeH="0" baseline="0" noProof="0">
                <a:ln>
                  <a:noFill/>
                </a:ln>
                <a:effectLst/>
                <a:uLnTx/>
                <a:uFillTx/>
                <a:latin typeface="Calibri" panose="020F0502020204030204"/>
                <a:ea typeface="+mn-ea"/>
                <a:cs typeface="+mn-cs"/>
              </a:rPr>
              <a:t>1 day 							</a:t>
            </a:r>
            <a:r>
              <a:rPr lang="en-GB" sz="1400">
                <a:latin typeface="Calibri" panose="020F0502020204030204"/>
              </a:rPr>
              <a:t>               </a:t>
            </a:r>
            <a:r>
              <a:rPr kumimoji="0" lang="en-GB" sz="1400" b="0" i="0" u="none" strike="noStrike" kern="1200" cap="none" spc="0" normalizeH="0" baseline="0" noProof="0">
                <a:ln>
                  <a:noFill/>
                </a:ln>
                <a:effectLst/>
                <a:uLnTx/>
                <a:uFillTx/>
                <a:latin typeface="Calibri" panose="020F0502020204030204"/>
                <a:ea typeface="+mn-ea"/>
                <a:cs typeface="+mn-cs"/>
              </a:rPr>
              <a:t> From</a:t>
            </a:r>
            <a:endParaRPr kumimoji="0" lang="en-GB" sz="1400" b="1" i="0" u="none" strike="noStrike" kern="1200" cap="none" spc="0" normalizeH="0" baseline="0" noProof="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67DBF13C-E23C-A972-7435-F60162E2EF5C}"/>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8C92B697-C37B-7A74-9DD9-905B1DD37B42}"/>
              </a:ext>
            </a:extLst>
          </p:cNvPr>
          <p:cNvSpPr>
            <a:spLocks noGrp="1"/>
          </p:cNvSpPr>
          <p:nvPr>
            <p:ph type="sldNum" sz="quarter" idx="12"/>
          </p:nvPr>
        </p:nvSpPr>
        <p:spPr/>
        <p:txBody>
          <a:bodyPr/>
          <a:lstStyle/>
          <a:p>
            <a:fld id="{9F83D49E-CAEC-45A8-9C29-E3755C42201B}" type="slidenum">
              <a:rPr lang="en-GB" smtClean="0"/>
              <a:t>10</a:t>
            </a:fld>
            <a:endParaRPr lang="en-GB"/>
          </a:p>
        </p:txBody>
      </p:sp>
    </p:spTree>
    <p:extLst>
      <p:ext uri="{BB962C8B-B14F-4D97-AF65-F5344CB8AC3E}">
        <p14:creationId xmlns:p14="http://schemas.microsoft.com/office/powerpoint/2010/main" val="30923013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1" y="57863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IOSH Managing Safely (refresher)</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79741"/>
            <a:ext cx="11199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To provide delegates with the knowledge and tools to tackle the health and safety issues they are likely to encounter in the modern working environment. An important aspect of this curse is the reinforcement of the health and safety as a key responsibility for any supervisory or managerial role and not something that can be left to ‘health and safety’ professionals. </a:t>
            </a:r>
          </a:p>
        </p:txBody>
      </p:sp>
      <p:sp>
        <p:nvSpPr>
          <p:cNvPr id="17" name="TextBox 16"/>
          <p:cNvSpPr txBox="1"/>
          <p:nvPr/>
        </p:nvSpPr>
        <p:spPr>
          <a:xfrm>
            <a:off x="400941" y="2223974"/>
            <a:ext cx="11255700" cy="25930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Anyone in a role with supervisory or managerial responsibility who have previously undertaken the full version IOSH Managing Safely course. </a:t>
            </a:r>
            <a:endParaRPr kumimoji="0" lang="en-US" sz="10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Law and Regulations –An overview of the key pieces of legislation and regulation that apply to the workplace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Risk Management - Understanding, assessing and controlling risk to ‘reasonably practicable’ levels.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Investigating Accidents at Work - Investigating accidents in the workplace to establish immediate and root causes.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Health &amp; Safety Performance Indicators - Analysing reactive and proactive health and safety performance indicators.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Environmental &amp; Pollution Management - Appreciate the fundamental requirements of effective environmental waste and pollution management.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21" name="Picture 20">
            <a:hlinkClick r:id="rId4" action="ppaction://hlinksldjump"/>
          </p:cNvPr>
          <p:cNvPicPr>
            <a:picLocks noChangeAspect="1"/>
          </p:cNvPicPr>
          <p:nvPr/>
        </p:nvPicPr>
        <p:blipFill>
          <a:blip r:embed="rId3">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A2D680D8-128A-F7A4-743B-1BE71EB58A4C}"/>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B94339C5-FF59-7E9C-1CDA-23A97BCC7B7F}"/>
              </a:ext>
            </a:extLst>
          </p:cNvPr>
          <p:cNvSpPr>
            <a:spLocks noGrp="1"/>
          </p:cNvSpPr>
          <p:nvPr>
            <p:ph type="sldNum" sz="quarter" idx="12"/>
          </p:nvPr>
        </p:nvSpPr>
        <p:spPr/>
        <p:txBody>
          <a:bodyPr/>
          <a:lstStyle/>
          <a:p>
            <a:fld id="{9F83D49E-CAEC-45A8-9C29-E3755C42201B}" type="slidenum">
              <a:rPr lang="en-GB" smtClean="0"/>
              <a:t>100</a:t>
            </a:fld>
            <a:endParaRPr lang="en-GB"/>
          </a:p>
        </p:txBody>
      </p:sp>
      <p:sp>
        <p:nvSpPr>
          <p:cNvPr id="4" name="Rectangle 3">
            <a:extLst>
              <a:ext uri="{FF2B5EF4-FFF2-40B4-BE49-F238E27FC236}">
                <a16:creationId xmlns:a16="http://schemas.microsoft.com/office/drawing/2014/main" id="{7D5BAB99-0A07-821A-457A-FC280C4FD4D4}"/>
              </a:ext>
            </a:extLst>
          </p:cNvPr>
          <p:cNvSpPr/>
          <p:nvPr/>
        </p:nvSpPr>
        <p:spPr>
          <a:xfrm>
            <a:off x="349920" y="4713438"/>
            <a:ext cx="10562629" cy="101566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DURATION                                                         PRE-REQUISITES		                                       COST*</a:t>
            </a:r>
          </a:p>
          <a:p>
            <a:pPr>
              <a:defRPr/>
            </a:pPr>
            <a:r>
              <a:rPr lang="en-GB" sz="1400">
                <a:solidFill>
                  <a:srgbClr val="FFFFFF"/>
                </a:solidFill>
                <a:latin typeface="Calibri" panose="020F0502020204030204"/>
              </a:rPr>
              <a:t>2 days                                                                 Completed before cert expires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295 per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person</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TBC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group</a:t>
            </a:r>
            <a:endParaRPr lang="en-GB" sz="1400" i="0" u="none" strike="noStrike" kern="1200" cap="none" spc="0" normalizeH="0" baseline="0" noProof="0">
              <a:ln>
                <a:noFill/>
              </a:ln>
              <a:solidFill>
                <a:srgbClr val="FFFFFF"/>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4484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1" y="57863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Mental Health First Aid</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79741"/>
            <a:ext cx="11199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Developed by MHFA England, this two-day course qualifies delegates as mental health first aiders. Delegates will get a deep understanding of what mental health is and what factors can affect wellbeing. The course teaches delegates practical skills to spot the signs of mental illness and gives them the confidence to step in and support a person who needs assistance.</a:t>
            </a:r>
          </a:p>
        </p:txBody>
      </p:sp>
      <p:sp>
        <p:nvSpPr>
          <p:cNvPr id="17" name="TextBox 16"/>
          <p:cNvSpPr txBox="1"/>
          <p:nvPr/>
        </p:nvSpPr>
        <p:spPr>
          <a:xfrm>
            <a:off x="400941" y="2223974"/>
            <a:ext cx="11255700" cy="327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course is suitable for those who want to gain the necessary skills to have a non-judgmental conversation, recognise the signs and symptoms of common workplace mental health issues and effectively guide a person towards the right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Why Mental Health First Aid?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What is depression?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What is mental health?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Impact of mental health issues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Stigma and discrimination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Mental Health First Aid action plan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Symptoms of depression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738664"/>
          </a:xfrm>
          <a:prstGeom prst="rect">
            <a:avLst/>
          </a:prstGeom>
        </p:spPr>
        <p:txBody>
          <a:bodyPr wrap="square" lIns="91440" tIns="45720" rIns="91440" bIns="45720" anchor="t">
            <a:spAutoFit/>
          </a:bodyPr>
          <a:lstStyle/>
          <a:p>
            <a:pPr>
              <a:defRPr/>
            </a:pP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DURATION</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PRE-REQUISITES		</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COST*</a:t>
            </a:r>
          </a:p>
          <a:p>
            <a:pPr>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2 days</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N/A</a:t>
            </a:r>
            <a:r>
              <a:rPr lang="en-GB" sz="1400">
                <a:solidFill>
                  <a:srgbClr val="FFFFFF"/>
                </a:solidFill>
                <a:latin typeface="Calibri" panose="020F0502020204030204"/>
              </a:rPr>
              <a:t>                                                                                            From £335pp</a:t>
            </a:r>
            <a:endPar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p:cNvSpPr/>
          <p:nvPr/>
        </p:nvSpPr>
        <p:spPr>
          <a:xfrm>
            <a:off x="3183155" y="3226694"/>
            <a:ext cx="6096000" cy="166199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Risk factors for depression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Depression in the workplace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Suicide figures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Alcohol, drugs and mental health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First aid to assist a suicidal crisis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Non-judgemental listening skills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First aid for depression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rPr>
              <a:t>	 </a:t>
            </a:r>
          </a:p>
        </p:txBody>
      </p:sp>
      <p:sp>
        <p:nvSpPr>
          <p:cNvPr id="8" name="Rectangle 7"/>
          <p:cNvSpPr/>
          <p:nvPr/>
        </p:nvSpPr>
        <p:spPr>
          <a:xfrm>
            <a:off x="5631234" y="3255522"/>
            <a:ext cx="6096000" cy="83099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Treatment and resources for depression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Self-care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What is an anxiety disorder?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First aid for anxiety disorders</a:t>
            </a:r>
          </a:p>
        </p:txBody>
      </p:sp>
      <p:pic>
        <p:nvPicPr>
          <p:cNvPr id="22" name="Picture 21">
            <a:hlinkClick r:id="rId4" action="ppaction://hlinksldjump"/>
          </p:cNvPr>
          <p:cNvPicPr>
            <a:picLocks noChangeAspect="1"/>
          </p:cNvPicPr>
          <p:nvPr/>
        </p:nvPicPr>
        <p:blipFill>
          <a:blip r:embed="rId3">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3" name="Right Arrow 22">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0" name="Footer Placeholder 9">
            <a:extLst>
              <a:ext uri="{FF2B5EF4-FFF2-40B4-BE49-F238E27FC236}">
                <a16:creationId xmlns:a16="http://schemas.microsoft.com/office/drawing/2014/main" id="{97E8A5C0-6D48-857F-7315-519F00BEF1A1}"/>
              </a:ext>
            </a:extLst>
          </p:cNvPr>
          <p:cNvSpPr>
            <a:spLocks noGrp="1"/>
          </p:cNvSpPr>
          <p:nvPr>
            <p:ph type="ftr" sz="quarter" idx="11"/>
          </p:nvPr>
        </p:nvSpPr>
        <p:spPr/>
        <p:txBody>
          <a:bodyPr/>
          <a:lstStyle/>
          <a:p>
            <a:r>
              <a:rPr lang="en-GB"/>
              <a:t>Smart Training Potential</a:t>
            </a:r>
          </a:p>
        </p:txBody>
      </p:sp>
      <p:sp>
        <p:nvSpPr>
          <p:cNvPr id="12" name="Slide Number Placeholder 11">
            <a:extLst>
              <a:ext uri="{FF2B5EF4-FFF2-40B4-BE49-F238E27FC236}">
                <a16:creationId xmlns:a16="http://schemas.microsoft.com/office/drawing/2014/main" id="{C6D76551-401D-06B8-38E6-C37B458716E0}"/>
              </a:ext>
            </a:extLst>
          </p:cNvPr>
          <p:cNvSpPr>
            <a:spLocks noGrp="1"/>
          </p:cNvSpPr>
          <p:nvPr>
            <p:ph type="sldNum" sz="quarter" idx="12"/>
          </p:nvPr>
        </p:nvSpPr>
        <p:spPr/>
        <p:txBody>
          <a:bodyPr/>
          <a:lstStyle/>
          <a:p>
            <a:fld id="{9F83D49E-CAEC-45A8-9C29-E3755C42201B}" type="slidenum">
              <a:rPr lang="en-GB" smtClean="0"/>
              <a:t>101</a:t>
            </a:fld>
            <a:endParaRPr lang="en-GB"/>
          </a:p>
        </p:txBody>
      </p:sp>
    </p:spTree>
    <p:extLst>
      <p:ext uri="{BB962C8B-B14F-4D97-AF65-F5344CB8AC3E}">
        <p14:creationId xmlns:p14="http://schemas.microsoft.com/office/powerpoint/2010/main" val="11578371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1" y="57863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NEBOSH General Certificate in Occupational Safety and Health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79741"/>
            <a:ext cx="11199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National Examination Board in Occupational Safety and Health (NEBOSH) is the leading UK examination authority in this field.  The popular Certificate is for those who have local responsibilities for health and safety and require an internationally recognised measure of capability in this field.  If you are a health and safety adviser in a low risk environment or if you are just starting out on a career in safety the course will provide a solid foundation on which to build your knowledge. </a:t>
            </a:r>
          </a:p>
        </p:txBody>
      </p:sp>
      <p:sp>
        <p:nvSpPr>
          <p:cNvPr id="17" name="TextBox 16"/>
          <p:cNvSpPr txBox="1"/>
          <p:nvPr/>
        </p:nvSpPr>
        <p:spPr>
          <a:xfrm>
            <a:off x="400941" y="2223974"/>
            <a:ext cx="11255700" cy="24699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and assess typical hazards in the workplace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Recommend remedial action to control workplace hazards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Investigate accidents and recommend preventative measures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Interpret a range of important health and safety legislation Explain human and organisational influences on health and safety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potential ill-health effects arising from work environments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Devise control strategies for substances hazardous to health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 full list of objectives is available on request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10 days                                                                   N/A                                                                                          £1,455</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4" action="ppaction://hlinksldjump"/>
          </p:cNvPr>
          <p:cNvPicPr>
            <a:picLocks noChangeAspect="1"/>
          </p:cNvPicPr>
          <p:nvPr/>
        </p:nvPicPr>
        <p:blipFill>
          <a:blip r:embed="rId3">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35FA221-8197-4EF5-A0AC-5DCCCBB6F23D}"/>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D7D96195-FCA5-DCB1-DA70-DDD57A2F93A0}"/>
              </a:ext>
            </a:extLst>
          </p:cNvPr>
          <p:cNvSpPr>
            <a:spLocks noGrp="1"/>
          </p:cNvSpPr>
          <p:nvPr>
            <p:ph type="sldNum" sz="quarter" idx="12"/>
          </p:nvPr>
        </p:nvSpPr>
        <p:spPr/>
        <p:txBody>
          <a:bodyPr/>
          <a:lstStyle/>
          <a:p>
            <a:fld id="{9F83D49E-CAEC-45A8-9C29-E3755C42201B}" type="slidenum">
              <a:rPr lang="en-GB" smtClean="0"/>
              <a:t>102</a:t>
            </a:fld>
            <a:endParaRPr lang="en-GB"/>
          </a:p>
        </p:txBody>
      </p:sp>
    </p:spTree>
    <p:extLst>
      <p:ext uri="{BB962C8B-B14F-4D97-AF65-F5344CB8AC3E}">
        <p14:creationId xmlns:p14="http://schemas.microsoft.com/office/powerpoint/2010/main" val="4208995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Innovation &amp; Creativity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35" name="Rounded Rectangle 34">
            <a:hlinkClick r:id="rId4"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2"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2" action="ppaction://hlinksldjump"/>
          </p:cNvPr>
          <p:cNvSpPr txBox="1"/>
          <p:nvPr/>
        </p:nvSpPr>
        <p:spPr>
          <a:xfrm>
            <a:off x="2266667" y="1855654"/>
            <a:ext cx="19686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Creative &amp; Innovative Problem Solving </a:t>
            </a:r>
          </a:p>
        </p:txBody>
      </p:sp>
      <p:sp>
        <p:nvSpPr>
          <p:cNvPr id="39" name="TextBox 38">
            <a:hlinkClick r:id="rId4" action="ppaction://hlinksldjump"/>
          </p:cNvPr>
          <p:cNvSpPr txBox="1"/>
          <p:nvPr/>
        </p:nvSpPr>
        <p:spPr>
          <a:xfrm>
            <a:off x="4292937" y="1728040"/>
            <a:ext cx="181712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Critical Thinking &amp; Creative Problem Solving</a:t>
            </a:r>
          </a:p>
        </p:txBody>
      </p:sp>
      <p:grpSp>
        <p:nvGrpSpPr>
          <p:cNvPr id="6" name="Group 5"/>
          <p:cNvGrpSpPr/>
          <p:nvPr/>
        </p:nvGrpSpPr>
        <p:grpSpPr>
          <a:xfrm>
            <a:off x="357718" y="1697070"/>
            <a:ext cx="1908949" cy="3885521"/>
            <a:chOff x="357718" y="1697070"/>
            <a:chExt cx="1908949" cy="3885521"/>
          </a:xfrm>
        </p:grpSpPr>
        <p:sp>
          <p:nvSpPr>
            <p:cNvPr id="37" name="Rounded Rectangle 36">
              <a:hlinkClick r:id="rId5"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5" action="ppaction://hlinksldjump"/>
            </p:cNvPr>
            <p:cNvSpPr txBox="1"/>
            <p:nvPr/>
          </p:nvSpPr>
          <p:spPr>
            <a:xfrm>
              <a:off x="629654" y="1713362"/>
              <a:ext cx="13331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rPr>
                <a:t>Innovation &amp; Creativity </a:t>
              </a:r>
            </a:p>
          </p:txBody>
        </p:sp>
        <p:sp>
          <p:nvSpPr>
            <p:cNvPr id="43" name="TextBox 42">
              <a:hlinkClick r:id="rId5" action="ppaction://hlinksldjump"/>
            </p:cNvPr>
            <p:cNvSpPr txBox="1"/>
            <p:nvPr/>
          </p:nvSpPr>
          <p:spPr>
            <a:xfrm>
              <a:off x="357718" y="3761369"/>
              <a:ext cx="1908949"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Provides you with a reporting template designed to secure senior management and stakeholder endorsement for change.</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sp>
        <p:nvSpPr>
          <p:cNvPr id="45" name="TextBox 44">
            <a:hlinkClick r:id="rId2" action="ppaction://hlinksldjump"/>
          </p:cNvPr>
          <p:cNvSpPr txBox="1"/>
          <p:nvPr/>
        </p:nvSpPr>
        <p:spPr>
          <a:xfrm>
            <a:off x="2266817" y="3711761"/>
            <a:ext cx="1968306" cy="19082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Gain the knowledge and skills needed to leverage left- and right-brain thinking, analyse problems, spur creativity, and implement innovative ideas in a practical way for your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6" name="TextBox 45">
            <a:hlinkClick r:id="rId4" action="ppaction://hlinksldjump"/>
          </p:cNvPr>
          <p:cNvSpPr txBox="1"/>
          <p:nvPr/>
        </p:nvSpPr>
        <p:spPr>
          <a:xfrm>
            <a:off x="4292937" y="3737726"/>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Understanding and employing effective techniques at work can help you achieve your objectives, build relationships and improve outcomes for everyone.</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6">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p:cNvPicPr>
            <a:picLocks noChangeAspect="1"/>
          </p:cNvPicPr>
          <p:nvPr/>
        </p:nvPicPr>
        <p:blipFill>
          <a:blip r:embed="rId7">
            <a:clrChange>
              <a:clrFrom>
                <a:srgbClr val="000000"/>
              </a:clrFrom>
              <a:clrTo>
                <a:srgbClr val="000000">
                  <a:alpha val="0"/>
                </a:srgbClr>
              </a:clrTo>
            </a:clrChange>
          </a:blip>
          <a:stretch>
            <a:fillRect/>
          </a:stretch>
        </p:blipFill>
        <p:spPr>
          <a:xfrm>
            <a:off x="893093" y="2546062"/>
            <a:ext cx="810880" cy="810880"/>
          </a:xfrm>
          <a:prstGeom prst="rect">
            <a:avLst/>
          </a:prstGeom>
        </p:spPr>
      </p:pic>
      <p:pic>
        <p:nvPicPr>
          <p:cNvPr id="7" name="Picture 6">
            <a:hlinkClick r:id="rId2" action="ppaction://hlinksldjump"/>
          </p:cNvPr>
          <p:cNvPicPr>
            <a:picLocks noChangeAspect="1"/>
          </p:cNvPicPr>
          <p:nvPr/>
        </p:nvPicPr>
        <p:blipFill>
          <a:blip r:embed="rId8">
            <a:clrChange>
              <a:clrFrom>
                <a:srgbClr val="000000"/>
              </a:clrFrom>
              <a:clrTo>
                <a:srgbClr val="000000">
                  <a:alpha val="0"/>
                </a:srgbClr>
              </a:clrTo>
            </a:clrChange>
          </a:blip>
          <a:stretch>
            <a:fillRect/>
          </a:stretch>
        </p:blipFill>
        <p:spPr>
          <a:xfrm>
            <a:off x="2848580" y="2642345"/>
            <a:ext cx="816379" cy="816379"/>
          </a:xfrm>
          <a:prstGeom prst="rect">
            <a:avLst/>
          </a:prstGeom>
        </p:spPr>
      </p:pic>
      <p:pic>
        <p:nvPicPr>
          <p:cNvPr id="8" name="Picture 7">
            <a:hlinkClick r:id="rId4"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4777010" y="2653072"/>
            <a:ext cx="838886" cy="838886"/>
          </a:xfrm>
          <a:prstGeom prst="rect">
            <a:avLst/>
          </a:prstGeom>
        </p:spPr>
      </p:pic>
      <p:sp>
        <p:nvSpPr>
          <p:cNvPr id="31" name="Oval 3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32" name="Picture 31">
            <a:hlinkClick r:id="rId10" action="ppaction://hlinksldjump"/>
          </p:cNvPr>
          <p:cNvPicPr>
            <a:picLocks noChangeAspect="1"/>
          </p:cNvPicPr>
          <p:nvPr/>
        </p:nvPicPr>
        <p:blipFill>
          <a:blip r:embed="rId6">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10" name="Footer Placeholder 9">
            <a:extLst>
              <a:ext uri="{FF2B5EF4-FFF2-40B4-BE49-F238E27FC236}">
                <a16:creationId xmlns:a16="http://schemas.microsoft.com/office/drawing/2014/main" id="{83F1AD06-3B6F-8D1A-0A14-01FB5B14A516}"/>
              </a:ext>
            </a:extLst>
          </p:cNvPr>
          <p:cNvSpPr>
            <a:spLocks noGrp="1"/>
          </p:cNvSpPr>
          <p:nvPr>
            <p:ph type="ftr" sz="quarter" idx="11"/>
          </p:nvPr>
        </p:nvSpPr>
        <p:spPr/>
        <p:txBody>
          <a:bodyPr/>
          <a:lstStyle/>
          <a:p>
            <a:r>
              <a:rPr lang="en-GB"/>
              <a:t>Smart Training Potential</a:t>
            </a:r>
          </a:p>
        </p:txBody>
      </p:sp>
      <p:sp>
        <p:nvSpPr>
          <p:cNvPr id="12" name="Slide Number Placeholder 11">
            <a:extLst>
              <a:ext uri="{FF2B5EF4-FFF2-40B4-BE49-F238E27FC236}">
                <a16:creationId xmlns:a16="http://schemas.microsoft.com/office/drawing/2014/main" id="{A94979C6-47F9-3F0B-0971-6BCB7E250D09}"/>
              </a:ext>
            </a:extLst>
          </p:cNvPr>
          <p:cNvSpPr>
            <a:spLocks noGrp="1"/>
          </p:cNvSpPr>
          <p:nvPr>
            <p:ph type="sldNum" sz="quarter" idx="12"/>
          </p:nvPr>
        </p:nvSpPr>
        <p:spPr/>
        <p:txBody>
          <a:bodyPr/>
          <a:lstStyle/>
          <a:p>
            <a:fld id="{9F83D49E-CAEC-45A8-9C29-E3755C42201B}" type="slidenum">
              <a:rPr lang="en-GB" smtClean="0"/>
              <a:t>103</a:t>
            </a:fld>
            <a:endParaRPr lang="en-GB"/>
          </a:p>
        </p:txBody>
      </p:sp>
    </p:spTree>
    <p:extLst>
      <p:ext uri="{BB962C8B-B14F-4D97-AF65-F5344CB8AC3E}">
        <p14:creationId xmlns:p14="http://schemas.microsoft.com/office/powerpoint/2010/main" val="8276756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Creative and Innovative Problem Solving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5868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Based on the latest thinking and best practice used in problem solving, the course ends by providing you with a reporting template designed to secure senior management and stakeholder endorsement for change. You will also take away some templates and guidelines on how to use the unique 'Silent Storming'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90309" y="2283638"/>
            <a:ext cx="10982057"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If you are a manager or project leader looking to find innovative and creative ideas for problem resolution, then this workshop is for you. It will encourage you to resolve workplace problems by dispensing with the traditional theory and focus on innovation and creativity to get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 innovative and creative skills to assess and solve your workplace 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Make more effective use of your own and your colleagues' creative thinking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Assess the impact on the business of your recommendations for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'Silent Storming' to lead innovative and creative problem-solving sessions.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how to present new ideas to secure the 'buy-in' of others to implement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Construct a report that clearly outlines the thinking process, conclusions and recommendations for making change happen.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Two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A2D8A074-715B-152F-C204-1917043B7AB2}"/>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18AC78FC-C5AA-D2EF-0163-3E4279D6C259}"/>
              </a:ext>
            </a:extLst>
          </p:cNvPr>
          <p:cNvSpPr>
            <a:spLocks noGrp="1"/>
          </p:cNvSpPr>
          <p:nvPr>
            <p:ph type="sldNum" sz="quarter" idx="12"/>
          </p:nvPr>
        </p:nvSpPr>
        <p:spPr/>
        <p:txBody>
          <a:bodyPr/>
          <a:lstStyle/>
          <a:p>
            <a:fld id="{9F83D49E-CAEC-45A8-9C29-E3755C42201B}" type="slidenum">
              <a:rPr lang="en-GB" smtClean="0"/>
              <a:t>104</a:t>
            </a:fld>
            <a:endParaRPr lang="en-GB"/>
          </a:p>
        </p:txBody>
      </p:sp>
    </p:spTree>
    <p:extLst>
      <p:ext uri="{BB962C8B-B14F-4D97-AF65-F5344CB8AC3E}">
        <p14:creationId xmlns:p14="http://schemas.microsoft.com/office/powerpoint/2010/main" val="34492977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Critical Thinking and Creative Problem Solving</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1115868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Successful organisations rely on critical thinkers and creative thought leaders who can generate inventive solutions to everyday problems. In this training course, you gain the knowledge and skills needed to leverage left- and right-brain thinking, analyse problems, spur creativity, and implement innovative ideas in a practical way for your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90309" y="2283638"/>
            <a:ext cx="1098205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Make better decisions through critical thinking and creative problem solving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 your personal creativity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Select the best decision given the specific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Apply processes to assess work issues and 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Transform your creativity into practical business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Three days                                                                                                                                                              £1,495 per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71F82B09-97F4-5B7B-29C5-ED97D9A53CBE}"/>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FD9AD792-7459-748C-F38D-CD1D62D67066}"/>
              </a:ext>
            </a:extLst>
          </p:cNvPr>
          <p:cNvSpPr>
            <a:spLocks noGrp="1"/>
          </p:cNvSpPr>
          <p:nvPr>
            <p:ph type="sldNum" sz="quarter" idx="12"/>
          </p:nvPr>
        </p:nvSpPr>
        <p:spPr/>
        <p:txBody>
          <a:bodyPr/>
          <a:lstStyle/>
          <a:p>
            <a:fld id="{9F83D49E-CAEC-45A8-9C29-E3755C42201B}" type="slidenum">
              <a:rPr lang="en-GB" smtClean="0"/>
              <a:t>105</a:t>
            </a:fld>
            <a:endParaRPr lang="en-GB"/>
          </a:p>
        </p:txBody>
      </p:sp>
    </p:spTree>
    <p:extLst>
      <p:ext uri="{BB962C8B-B14F-4D97-AF65-F5344CB8AC3E}">
        <p14:creationId xmlns:p14="http://schemas.microsoft.com/office/powerpoint/2010/main" val="181656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IT Services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ounded Rectangle 34"/>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4" action="ppaction://hlinksldjump"/>
          </p:cNvPr>
          <p:cNvSpPr/>
          <p:nvPr/>
        </p:nvSpPr>
        <p:spPr>
          <a:xfrm>
            <a:off x="2316497" y="1699682"/>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4" action="ppaction://hlinksldjump"/>
          </p:cNvPr>
          <p:cNvSpPr txBox="1"/>
          <p:nvPr/>
        </p:nvSpPr>
        <p:spPr>
          <a:xfrm>
            <a:off x="2376077" y="1917908"/>
            <a:ext cx="186494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rPr>
              <a:t>ITIL Foundation</a:t>
            </a:r>
          </a:p>
        </p:txBody>
      </p:sp>
      <p:sp>
        <p:nvSpPr>
          <p:cNvPr id="39" name="TextBox 38">
            <a:hlinkClick r:id="rId5" action="ppaction://hlinksldjump"/>
          </p:cNvPr>
          <p:cNvSpPr txBox="1"/>
          <p:nvPr/>
        </p:nvSpPr>
        <p:spPr>
          <a:xfrm>
            <a:off x="4285026" y="1697069"/>
            <a:ext cx="181712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ITIL® Foundation Certificate in IT Service Management</a:t>
            </a:r>
          </a:p>
        </p:txBody>
      </p:sp>
      <p:grpSp>
        <p:nvGrpSpPr>
          <p:cNvPr id="6" name="Group 5"/>
          <p:cNvGrpSpPr/>
          <p:nvPr/>
        </p:nvGrpSpPr>
        <p:grpSpPr>
          <a:xfrm>
            <a:off x="341005" y="1697070"/>
            <a:ext cx="1984708" cy="3885521"/>
            <a:chOff x="341005" y="1697070"/>
            <a:chExt cx="1984708" cy="3885521"/>
          </a:xfrm>
        </p:grpSpPr>
        <p:sp>
          <p:nvSpPr>
            <p:cNvPr id="37" name="Rounded Rectangle 36">
              <a:hlinkClick r:id="rId2"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6" action="ppaction://hlinksldjump"/>
            </p:cNvPr>
            <p:cNvSpPr txBox="1"/>
            <p:nvPr/>
          </p:nvSpPr>
          <p:spPr>
            <a:xfrm>
              <a:off x="341005" y="1739102"/>
              <a:ext cx="19847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rPr>
                <a:t>ITIL 4 Foundation eLearning</a:t>
              </a:r>
            </a:p>
          </p:txBody>
        </p:sp>
        <p:sp>
          <p:nvSpPr>
            <p:cNvPr id="43" name="TextBox 42">
              <a:hlinkClick r:id="rId2" action="ppaction://hlinksldjump"/>
            </p:cNvPr>
            <p:cNvSpPr txBox="1"/>
            <p:nvPr/>
          </p:nvSpPr>
          <p:spPr>
            <a:xfrm>
              <a:off x="358200" y="3660732"/>
              <a:ext cx="1959313"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The ITIL® 4 Foundation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e-learning course provides comprehensive first-level training for anyone involved in provision, support, or delivery of IT-enabled services in a modern digital organisation.</a:t>
              </a:r>
            </a:p>
          </p:txBody>
        </p:sp>
      </p:grpSp>
      <p:sp>
        <p:nvSpPr>
          <p:cNvPr id="45" name="TextBox 44">
            <a:hlinkClick r:id="rId4" action="ppaction://hlinksldjump"/>
          </p:cNvPr>
          <p:cNvSpPr txBox="1"/>
          <p:nvPr/>
        </p:nvSpPr>
        <p:spPr>
          <a:xfrm>
            <a:off x="2204785" y="3550424"/>
            <a:ext cx="2135522"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Develops practical understanding of the key concepts, principles, processes and functions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that enable successful IT service management provision. Prepares delegates for the ITIL Foundation Certificate Examination.</a:t>
            </a:r>
          </a:p>
        </p:txBody>
      </p:sp>
      <p:sp>
        <p:nvSpPr>
          <p:cNvPr id="46" name="TextBox 45">
            <a:hlinkClick r:id="rId5" action="ppaction://hlinksldjump"/>
          </p:cNvPr>
          <p:cNvSpPr txBox="1"/>
          <p:nvPr/>
        </p:nvSpPr>
        <p:spPr>
          <a:xfrm>
            <a:off x="4218074" y="3693557"/>
            <a:ext cx="1926076"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The ITIL® Foundation Certificate in IT Service Management course provides comprehensive first-level training for anyone involved in provision, support, and delivery of IT Services.</a:t>
            </a: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7">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2" action="ppaction://hlinksldjump"/>
          </p:cNvPr>
          <p:cNvPicPr>
            <a:picLocks noChangeAspect="1"/>
          </p:cNvPicPr>
          <p:nvPr/>
        </p:nvPicPr>
        <p:blipFill>
          <a:blip r:embed="rId8">
            <a:clrChange>
              <a:clrFrom>
                <a:srgbClr val="000000"/>
              </a:clrFrom>
              <a:clrTo>
                <a:srgbClr val="000000">
                  <a:alpha val="0"/>
                </a:srgbClr>
              </a:clrTo>
            </a:clrChange>
          </a:blip>
          <a:stretch>
            <a:fillRect/>
          </a:stretch>
        </p:blipFill>
        <p:spPr>
          <a:xfrm>
            <a:off x="856984" y="2502031"/>
            <a:ext cx="856131" cy="856131"/>
          </a:xfrm>
          <a:prstGeom prst="rect">
            <a:avLst/>
          </a:prstGeom>
        </p:spPr>
      </p:pic>
      <p:pic>
        <p:nvPicPr>
          <p:cNvPr id="7" name="Picture 6"/>
          <p:cNvPicPr>
            <a:picLocks noChangeAspect="1"/>
          </p:cNvPicPr>
          <p:nvPr/>
        </p:nvPicPr>
        <p:blipFill>
          <a:blip r:embed="rId9">
            <a:clrChange>
              <a:clrFrom>
                <a:srgbClr val="000000"/>
              </a:clrFrom>
              <a:clrTo>
                <a:srgbClr val="000000">
                  <a:alpha val="0"/>
                </a:srgbClr>
              </a:clrTo>
            </a:clrChange>
          </a:blip>
          <a:stretch>
            <a:fillRect/>
          </a:stretch>
        </p:blipFill>
        <p:spPr>
          <a:xfrm>
            <a:off x="2679770" y="2445669"/>
            <a:ext cx="1142400" cy="1142400"/>
          </a:xfrm>
          <a:prstGeom prst="rect">
            <a:avLst/>
          </a:prstGeom>
        </p:spPr>
      </p:pic>
      <p:pic>
        <p:nvPicPr>
          <p:cNvPr id="8" name="Picture 7">
            <a:hlinkClick r:id="rId5" action="ppaction://hlinksldjump"/>
          </p:cNvPr>
          <p:cNvPicPr>
            <a:picLocks noChangeAspect="1"/>
          </p:cNvPicPr>
          <p:nvPr/>
        </p:nvPicPr>
        <p:blipFill>
          <a:blip r:embed="rId10">
            <a:clrChange>
              <a:clrFrom>
                <a:srgbClr val="000000"/>
              </a:clrFrom>
              <a:clrTo>
                <a:srgbClr val="000000">
                  <a:alpha val="0"/>
                </a:srgbClr>
              </a:clrTo>
            </a:clrChange>
          </a:blip>
          <a:stretch>
            <a:fillRect/>
          </a:stretch>
        </p:blipFill>
        <p:spPr>
          <a:xfrm>
            <a:off x="4668452" y="2522393"/>
            <a:ext cx="1050272" cy="1050272"/>
          </a:xfrm>
          <a:prstGeom prst="rect">
            <a:avLst/>
          </a:prstGeom>
        </p:spPr>
      </p:pic>
      <p:sp>
        <p:nvSpPr>
          <p:cNvPr id="32" name="Oval 31"/>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33" name="Picture 32">
            <a:hlinkClick r:id="rId11" action="ppaction://hlinksldjump"/>
          </p:cNvPr>
          <p:cNvPicPr>
            <a:picLocks noChangeAspect="1"/>
          </p:cNvPicPr>
          <p:nvPr/>
        </p:nvPicPr>
        <p:blipFill>
          <a:blip r:embed="rId7">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10" name="Footer Placeholder 9">
            <a:extLst>
              <a:ext uri="{FF2B5EF4-FFF2-40B4-BE49-F238E27FC236}">
                <a16:creationId xmlns:a16="http://schemas.microsoft.com/office/drawing/2014/main" id="{5F0D917E-2D31-8523-CEA2-B12AB23514D3}"/>
              </a:ext>
            </a:extLst>
          </p:cNvPr>
          <p:cNvSpPr>
            <a:spLocks noGrp="1"/>
          </p:cNvSpPr>
          <p:nvPr>
            <p:ph type="ftr" sz="quarter" idx="11"/>
          </p:nvPr>
        </p:nvSpPr>
        <p:spPr/>
        <p:txBody>
          <a:bodyPr/>
          <a:lstStyle/>
          <a:p>
            <a:r>
              <a:rPr lang="en-GB"/>
              <a:t>Smart Training Potential</a:t>
            </a:r>
          </a:p>
        </p:txBody>
      </p:sp>
      <p:sp>
        <p:nvSpPr>
          <p:cNvPr id="12" name="Slide Number Placeholder 11">
            <a:extLst>
              <a:ext uri="{FF2B5EF4-FFF2-40B4-BE49-F238E27FC236}">
                <a16:creationId xmlns:a16="http://schemas.microsoft.com/office/drawing/2014/main" id="{2F4A50A3-2AF5-70F0-BE28-C524B8211AC4}"/>
              </a:ext>
            </a:extLst>
          </p:cNvPr>
          <p:cNvSpPr>
            <a:spLocks noGrp="1"/>
          </p:cNvSpPr>
          <p:nvPr>
            <p:ph type="sldNum" sz="quarter" idx="12"/>
          </p:nvPr>
        </p:nvSpPr>
        <p:spPr/>
        <p:txBody>
          <a:bodyPr/>
          <a:lstStyle/>
          <a:p>
            <a:fld id="{9F83D49E-CAEC-45A8-9C29-E3755C42201B}" type="slidenum">
              <a:rPr lang="en-GB" smtClean="0"/>
              <a:t>106</a:t>
            </a:fld>
            <a:endParaRPr lang="en-GB"/>
          </a:p>
        </p:txBody>
      </p:sp>
    </p:spTree>
    <p:extLst>
      <p:ext uri="{BB962C8B-B14F-4D97-AF65-F5344CB8AC3E}">
        <p14:creationId xmlns:p14="http://schemas.microsoft.com/office/powerpoint/2010/main" val="42930730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4085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384326"/>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ITIL 4 Foundation e-Learning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4805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ITIL® 4 Foundation e-learning course provides comprehensive first-level training for anyone involved in provision, support, or delivery of IT-enabled services in a modern digital organisation. It teaches the fundamentals of the very latest version of the most widely adopted guidance on IT service management (ITSM) in the world.</a:t>
            </a:r>
            <a:b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b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2315461"/>
            <a:ext cx="11137419"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Individuals new to the world of service management | ITSM Managers and aspiring ITSM Managers | Individuals working in other 'digital' arenas of service | Existing ITIL qualification holders wishing to update their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Key concepts in the ITIL 4 framework that build upon Lean, Agile, DevOps, and other practices, and how these enable business value to be co-created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seven guiding principles of ITIL 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ITIL service value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four dimensions of service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ITIL practices, with a focus on 15 of these, of which 7 will be covered in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6-8 hours</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428608A5-6026-19D0-EA39-560F7B69EEA2}"/>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02D58F05-BA55-B351-2954-D34E1D9FD30F}"/>
              </a:ext>
            </a:extLst>
          </p:cNvPr>
          <p:cNvSpPr>
            <a:spLocks noGrp="1"/>
          </p:cNvSpPr>
          <p:nvPr>
            <p:ph type="sldNum" sz="quarter" idx="12"/>
          </p:nvPr>
        </p:nvSpPr>
        <p:spPr/>
        <p:txBody>
          <a:bodyPr/>
          <a:lstStyle/>
          <a:p>
            <a:fld id="{9F83D49E-CAEC-45A8-9C29-E3755C42201B}" type="slidenum">
              <a:rPr lang="en-GB" smtClean="0"/>
              <a:t>107</a:t>
            </a:fld>
            <a:endParaRPr lang="en-GB"/>
          </a:p>
        </p:txBody>
      </p:sp>
    </p:spTree>
    <p:extLst>
      <p:ext uri="{BB962C8B-B14F-4D97-AF65-F5344CB8AC3E}">
        <p14:creationId xmlns:p14="http://schemas.microsoft.com/office/powerpoint/2010/main" val="37440087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ITIL Foundation</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1114805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provides IT managers, practitioners, support staff and staff interfacing with the information systems function with a practical understanding of the key concepts, principles, processes and functions that enables successful IT service management provision. It also prepares delegates for the ITIL Foundation Certificate Examination. The course is based on the ITIL best practice service lifecycle approach featured in the latest 2011 guidelines.</a:t>
            </a:r>
          </a:p>
        </p:txBody>
      </p:sp>
      <p:sp>
        <p:nvSpPr>
          <p:cNvPr id="17" name="TextBox 16"/>
          <p:cNvSpPr txBox="1"/>
          <p:nvPr/>
        </p:nvSpPr>
        <p:spPr>
          <a:xfrm>
            <a:off x="411575" y="2298209"/>
            <a:ext cx="11137419"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is primarily for IT managers, practitioners and support staff involved in the strategy, design, and implementation and on-going support and delivery of business IT services. It also proves useful for those interfacing with information systems who require an insight into service management best practice. This may include Business Analysts, Business Relationship Managers, Project and Programme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how an integrated IT service management framework, based on ITIL 2011 best practice guidelines, can be adopted and adapted within their own organisations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Successfully introduce an integrated IT service management framework based on the ITIL best practice service lifecycle approach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Be prepared for the ITIL foundation certificate exam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Three days </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92C6BB58-2815-D773-2E0C-89620DD1A79C}"/>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E5C80A41-70E8-30DF-3C58-3991829B0A75}"/>
              </a:ext>
            </a:extLst>
          </p:cNvPr>
          <p:cNvSpPr>
            <a:spLocks noGrp="1"/>
          </p:cNvSpPr>
          <p:nvPr>
            <p:ph type="sldNum" sz="quarter" idx="12"/>
          </p:nvPr>
        </p:nvSpPr>
        <p:spPr/>
        <p:txBody>
          <a:bodyPr/>
          <a:lstStyle/>
          <a:p>
            <a:fld id="{9F83D49E-CAEC-45A8-9C29-E3755C42201B}" type="slidenum">
              <a:rPr lang="en-GB" smtClean="0"/>
              <a:t>108</a:t>
            </a:fld>
            <a:endParaRPr lang="en-GB"/>
          </a:p>
        </p:txBody>
      </p:sp>
    </p:spTree>
    <p:extLst>
      <p:ext uri="{BB962C8B-B14F-4D97-AF65-F5344CB8AC3E}">
        <p14:creationId xmlns:p14="http://schemas.microsoft.com/office/powerpoint/2010/main" val="34798096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4085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53221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ITIL Foundation – Certificate in IT Service Management</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48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ITIL® Foundation Certificate in IT Service Management course provides comprehensive first-level training for anyone involved in provision, support, and delivery of IT Services.</a:t>
            </a:r>
          </a:p>
        </p:txBody>
      </p:sp>
      <p:sp>
        <p:nvSpPr>
          <p:cNvPr id="17" name="TextBox 16"/>
          <p:cNvSpPr txBox="1"/>
          <p:nvPr/>
        </p:nvSpPr>
        <p:spPr>
          <a:xfrm>
            <a:off x="411575" y="2037145"/>
            <a:ext cx="11137419" cy="3016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is aimed at all levels of IT professionals, Customers, and Users involved in the provision or receipt of IT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rPr>
              <a:t>Course covers: </a:t>
            </a: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Service Lifecycle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Key Principles and Models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Generic Concepts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Roles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Functions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Technology and Architecture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ITIL Qualification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Three days </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2F3D6085-6FE1-C7D7-E77C-29A73FEB8BE9}"/>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2B879726-B0F1-CB38-7893-363A3A339A59}"/>
              </a:ext>
            </a:extLst>
          </p:cNvPr>
          <p:cNvSpPr>
            <a:spLocks noGrp="1"/>
          </p:cNvSpPr>
          <p:nvPr>
            <p:ph type="sldNum" sz="quarter" idx="12"/>
          </p:nvPr>
        </p:nvSpPr>
        <p:spPr/>
        <p:txBody>
          <a:bodyPr/>
          <a:lstStyle/>
          <a:p>
            <a:fld id="{9F83D49E-CAEC-45A8-9C29-E3755C42201B}" type="slidenum">
              <a:rPr lang="en-GB" smtClean="0"/>
              <a:t>109</a:t>
            </a:fld>
            <a:endParaRPr lang="en-GB"/>
          </a:p>
        </p:txBody>
      </p:sp>
    </p:spTree>
    <p:extLst>
      <p:ext uri="{BB962C8B-B14F-4D97-AF65-F5344CB8AC3E}">
        <p14:creationId xmlns:p14="http://schemas.microsoft.com/office/powerpoint/2010/main" val="1071841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hlinkClick r:id="rId2" action="ppaction://hlinksldjump"/>
          </p:cNvPr>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a:hlinkClick r:id="rId3" action="ppaction://hlinksldjump"/>
          </p:cNvPr>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Essential Negotiation Skills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1125569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Discover your negotiation skills and learn how to craft successful decisions and agreements that achieve positive results for all parties. This highly interactive and ‘hands on’ course provides you with the opportunity to examine the skills and behaviours of a good negotiator. You will learn how to enable and facilitate decisions that achieve win/win outcomes.</a:t>
            </a:r>
          </a:p>
        </p:txBody>
      </p:sp>
      <p:sp>
        <p:nvSpPr>
          <p:cNvPr id="17" name="TextBox 16"/>
          <p:cNvSpPr txBox="1"/>
          <p:nvPr/>
        </p:nvSpPr>
        <p:spPr>
          <a:xfrm>
            <a:off x="411575" y="2330646"/>
            <a:ext cx="11245066"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short session is suitable for anyone who delivers regular presentations, would like to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bring facts and data to life</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and really engage their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processes necessary for successful negotiations.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difference between transactional, collaborative and creative negotiation.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value of planning and preparing to achieve win-win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Analyse and develop your range of interpersonal and behavioural skills that are crucial for successful negotiation.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Put your new skills straight into practice confidently.</a:t>
            </a:r>
            <a:endPar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 day</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E4B001C9-0DFD-6043-5D3C-6D6B679EF13C}"/>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E06A15C1-DEBB-3D42-403A-75A4DA2B0BBB}"/>
              </a:ext>
            </a:extLst>
          </p:cNvPr>
          <p:cNvSpPr>
            <a:spLocks noGrp="1"/>
          </p:cNvSpPr>
          <p:nvPr>
            <p:ph type="sldNum" sz="quarter" idx="12"/>
          </p:nvPr>
        </p:nvSpPr>
        <p:spPr/>
        <p:txBody>
          <a:bodyPr/>
          <a:lstStyle/>
          <a:p>
            <a:fld id="{9F83D49E-CAEC-45A8-9C29-E3755C42201B}" type="slidenum">
              <a:rPr lang="en-GB" smtClean="0"/>
              <a:t>11</a:t>
            </a:fld>
            <a:endParaRPr lang="en-GB"/>
          </a:p>
        </p:txBody>
      </p:sp>
    </p:spTree>
    <p:extLst>
      <p:ext uri="{BB962C8B-B14F-4D97-AF65-F5344CB8AC3E}">
        <p14:creationId xmlns:p14="http://schemas.microsoft.com/office/powerpoint/2010/main" val="9377345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IT Technical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1" name="Rounded Rectangle 20">
            <a:hlinkClick r:id="rId4" action="ppaction://hlinksldjump"/>
          </p:cNvPr>
          <p:cNvSpPr/>
          <p:nvPr/>
        </p:nvSpPr>
        <p:spPr>
          <a:xfrm>
            <a:off x="10076610" y="1697067"/>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5" action="ppaction://hlinksldjump"/>
          </p:cNvPr>
          <p:cNvSpPr/>
          <p:nvPr/>
        </p:nvSpPr>
        <p:spPr>
          <a:xfrm>
            <a:off x="8134568" y="1710201"/>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6" action="ppaction://hlinksldjump"/>
          </p:cNvPr>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7"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8"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9" name="TextBox 38"/>
          <p:cNvSpPr txBox="1"/>
          <p:nvPr/>
        </p:nvSpPr>
        <p:spPr>
          <a:xfrm>
            <a:off x="4276061" y="1764755"/>
            <a:ext cx="1817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Checkpoint CCSE R80. 10-20</a:t>
            </a:r>
          </a:p>
        </p:txBody>
      </p:sp>
      <p:sp>
        <p:nvSpPr>
          <p:cNvPr id="40" name="TextBox 39"/>
          <p:cNvSpPr txBox="1"/>
          <p:nvPr/>
        </p:nvSpPr>
        <p:spPr>
          <a:xfrm>
            <a:off x="6220593" y="1707041"/>
            <a:ext cx="181280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BCS Foundation Certificate in User Experience </a:t>
            </a:r>
          </a:p>
        </p:txBody>
      </p:sp>
      <p:sp>
        <p:nvSpPr>
          <p:cNvPr id="41" name="TextBox 40">
            <a:hlinkClick r:id="rId5" action="ppaction://hlinksldjump"/>
          </p:cNvPr>
          <p:cNvSpPr txBox="1"/>
          <p:nvPr/>
        </p:nvSpPr>
        <p:spPr>
          <a:xfrm>
            <a:off x="7992618" y="1710075"/>
            <a:ext cx="2137371" cy="6924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SISE, Implementing &amp; Configuring CISCO Identity Services Engine Bootcamp</a:t>
            </a:r>
            <a:endParaRPr kumimoji="0" lang="en-GB" sz="1300" b="0" i="0" u="none" strike="noStrike" kern="1200" cap="none" spc="0" normalizeH="0" baseline="0" noProof="0">
              <a:ln>
                <a:noFill/>
              </a:ln>
              <a:solidFill>
                <a:srgbClr val="2E4C77"/>
              </a:solidFill>
              <a:effectLst/>
              <a:uLnTx/>
              <a:uFillTx/>
              <a:latin typeface="Calibri" panose="020F0502020204030204"/>
              <a:ea typeface="+mn-ea"/>
              <a:cs typeface="Calibri"/>
            </a:endParaRPr>
          </a:p>
        </p:txBody>
      </p:sp>
      <p:sp>
        <p:nvSpPr>
          <p:cNvPr id="42" name="TextBox 41"/>
          <p:cNvSpPr txBox="1"/>
          <p:nvPr/>
        </p:nvSpPr>
        <p:spPr>
          <a:xfrm>
            <a:off x="10246724" y="1741778"/>
            <a:ext cx="149913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Administering Red Hat Linux 7- Part 1</a:t>
            </a:r>
          </a:p>
        </p:txBody>
      </p:sp>
      <p:grpSp>
        <p:nvGrpSpPr>
          <p:cNvPr id="6" name="Group 5"/>
          <p:cNvGrpSpPr/>
          <p:nvPr/>
        </p:nvGrpSpPr>
        <p:grpSpPr>
          <a:xfrm>
            <a:off x="400942" y="1697070"/>
            <a:ext cx="1834395" cy="3885521"/>
            <a:chOff x="400942" y="1697070"/>
            <a:chExt cx="1834395" cy="3885521"/>
          </a:xfrm>
        </p:grpSpPr>
        <p:sp>
          <p:nvSpPr>
            <p:cNvPr id="37" name="Rounded Rectangle 36">
              <a:hlinkClick r:id="rId9"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10" action="ppaction://hlinksldjump"/>
            </p:cNvPr>
            <p:cNvSpPr txBox="1"/>
            <p:nvPr/>
          </p:nvSpPr>
          <p:spPr>
            <a:xfrm>
              <a:off x="457578" y="1768057"/>
              <a:ext cx="17038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Web Design with HTML CSS Level 1</a:t>
              </a:r>
            </a:p>
          </p:txBody>
        </p:sp>
        <p:sp>
          <p:nvSpPr>
            <p:cNvPr id="43" name="TextBox 42">
              <a:hlinkClick r:id="rId9" action="ppaction://hlinksldjump"/>
            </p:cNvPr>
            <p:cNvSpPr txBox="1"/>
            <p:nvPr/>
          </p:nvSpPr>
          <p:spPr>
            <a:xfrm>
              <a:off x="416764" y="3737676"/>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You will create and design web pages with text, graphics, and data tables. You will then link these web pages to enable navigation between these web pages.</a:t>
              </a:r>
            </a:p>
          </p:txBody>
        </p:sp>
      </p:grpSp>
      <p:sp>
        <p:nvSpPr>
          <p:cNvPr id="45" name="TextBox 44">
            <a:hlinkClick r:id="rId11" action="ppaction://hlinksldjump"/>
          </p:cNvPr>
          <p:cNvSpPr txBox="1"/>
          <p:nvPr/>
        </p:nvSpPr>
        <p:spPr>
          <a:xfrm>
            <a:off x="2275845" y="3717466"/>
            <a:ext cx="1916860"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You will create advanced web pages and test their validity. You know how to create a basic website. However, for your website to be successful, it must stand out from the crowd and attract visitors.</a:t>
            </a:r>
          </a:p>
        </p:txBody>
      </p:sp>
      <p:sp>
        <p:nvSpPr>
          <p:cNvPr id="46" name="TextBox 45">
            <a:hlinkClick r:id="rId7" action="ppaction://hlinksldjump"/>
          </p:cNvPr>
          <p:cNvSpPr txBox="1"/>
          <p:nvPr/>
        </p:nvSpPr>
        <p:spPr>
          <a:xfrm>
            <a:off x="4216354" y="3721938"/>
            <a:ext cx="1942043"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Provide an understanding of basic concepts and skills necessary to configure Check Point Security Gateway and Management Software Blades.</a:t>
            </a:r>
          </a:p>
        </p:txBody>
      </p:sp>
      <p:sp>
        <p:nvSpPr>
          <p:cNvPr id="49" name="TextBox 48">
            <a:hlinkClick r:id="rId6" action="ppaction://hlinksldjump"/>
          </p:cNvPr>
          <p:cNvSpPr txBox="1"/>
          <p:nvPr/>
        </p:nvSpPr>
        <p:spPr>
          <a:xfrm>
            <a:off x="6198014" y="3726363"/>
            <a:ext cx="1890641"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Covers the comprehensive syllabus for the Foundation Certificate. You'll leave this course with a fully-rounded knowledge of user experience tools, techniques and processes.</a:t>
            </a:r>
          </a:p>
        </p:txBody>
      </p:sp>
      <p:sp>
        <p:nvSpPr>
          <p:cNvPr id="50" name="TextBox 49">
            <a:hlinkClick r:id="rId5" action="ppaction://hlinksldjump"/>
          </p:cNvPr>
          <p:cNvSpPr txBox="1"/>
          <p:nvPr/>
        </p:nvSpPr>
        <p:spPr>
          <a:xfrm>
            <a:off x="8170146" y="3725801"/>
            <a:ext cx="1836607"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The Implementing and Configuring Cisco Identity Services Engine course shows you how to deploy and use Cisco Identity Services Engine (ISE) v2.4, an identity and access control policy platform.</a:t>
            </a:r>
          </a:p>
        </p:txBody>
      </p:sp>
      <p:sp>
        <p:nvSpPr>
          <p:cNvPr id="51" name="TextBox 50">
            <a:hlinkClick r:id="rId4" action="ppaction://hlinksldjump"/>
          </p:cNvPr>
          <p:cNvSpPr txBox="1"/>
          <p:nvPr/>
        </p:nvSpPr>
        <p:spPr>
          <a:xfrm>
            <a:off x="10014876" y="3779885"/>
            <a:ext cx="1922466"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highly practical instructor-led training course introduces the delegate to the main concepts of the Red Hat Linux operating system and basic systems administration.</a:t>
            </a: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p:cNvSpPr/>
          <p:nvPr/>
        </p:nvSpPr>
        <p:spPr>
          <a:xfrm>
            <a:off x="6499178" y="2416158"/>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8415750" y="2482553"/>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9" name="Oval 58"/>
          <p:cNvSpPr/>
          <p:nvPr/>
        </p:nvSpPr>
        <p:spPr>
          <a:xfrm>
            <a:off x="10384277" y="2452912"/>
            <a:ext cx="1289301" cy="1255123"/>
          </a:xfrm>
          <a:prstGeom prst="ellipse">
            <a:avLst/>
          </a:prstGeom>
          <a:solidFill>
            <a:srgbClr val="808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1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54" name="TextBox 53">
            <a:hlinkClick r:id="rId11" action="ppaction://hlinksldjump"/>
          </p:cNvPr>
          <p:cNvSpPr txBox="1"/>
          <p:nvPr/>
        </p:nvSpPr>
        <p:spPr>
          <a:xfrm>
            <a:off x="2342984" y="1764020"/>
            <a:ext cx="17038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Web Design with HTML CSS Level 2</a:t>
            </a:r>
          </a:p>
        </p:txBody>
      </p:sp>
      <p:pic>
        <p:nvPicPr>
          <p:cNvPr id="3" name="Picture 2">
            <a:hlinkClick r:id="rId9" action="ppaction://hlinksldjump"/>
          </p:cNvPr>
          <p:cNvPicPr>
            <a:picLocks noChangeAspect="1"/>
          </p:cNvPicPr>
          <p:nvPr/>
        </p:nvPicPr>
        <p:blipFill>
          <a:blip r:embed="rId13">
            <a:clrChange>
              <a:clrFrom>
                <a:srgbClr val="000000"/>
              </a:clrFrom>
              <a:clrTo>
                <a:srgbClr val="000000">
                  <a:alpha val="0"/>
                </a:srgbClr>
              </a:clrTo>
            </a:clrChange>
          </a:blip>
          <a:stretch>
            <a:fillRect/>
          </a:stretch>
        </p:blipFill>
        <p:spPr>
          <a:xfrm>
            <a:off x="903983" y="2551579"/>
            <a:ext cx="811042" cy="811042"/>
          </a:xfrm>
          <a:prstGeom prst="rect">
            <a:avLst/>
          </a:prstGeom>
        </p:spPr>
      </p:pic>
      <p:pic>
        <p:nvPicPr>
          <p:cNvPr id="7" name="Picture 6">
            <a:hlinkClick r:id="rId11" action="ppaction://hlinksldjump"/>
          </p:cNvPr>
          <p:cNvPicPr>
            <a:picLocks noChangeAspect="1"/>
          </p:cNvPicPr>
          <p:nvPr/>
        </p:nvPicPr>
        <p:blipFill>
          <a:blip r:embed="rId14">
            <a:clrChange>
              <a:clrFrom>
                <a:srgbClr val="000000"/>
              </a:clrFrom>
              <a:clrTo>
                <a:srgbClr val="000000">
                  <a:alpha val="0"/>
                </a:srgbClr>
              </a:clrTo>
            </a:clrChange>
          </a:blip>
          <a:stretch>
            <a:fillRect/>
          </a:stretch>
        </p:blipFill>
        <p:spPr>
          <a:xfrm>
            <a:off x="2889624" y="2633091"/>
            <a:ext cx="749869" cy="753217"/>
          </a:xfrm>
          <a:prstGeom prst="rect">
            <a:avLst/>
          </a:prstGeom>
          <a:solidFill>
            <a:srgbClr val="81C8D7"/>
          </a:solidFill>
        </p:spPr>
      </p:pic>
      <p:pic>
        <p:nvPicPr>
          <p:cNvPr id="12" name="Picture 11">
            <a:hlinkClick r:id="rId7" action="ppaction://hlinksldjump"/>
          </p:cNvPr>
          <p:cNvPicPr>
            <a:picLocks noChangeAspect="1"/>
          </p:cNvPicPr>
          <p:nvPr/>
        </p:nvPicPr>
        <p:blipFill>
          <a:blip r:embed="rId15">
            <a:clrChange>
              <a:clrFrom>
                <a:srgbClr val="000000"/>
              </a:clrFrom>
              <a:clrTo>
                <a:srgbClr val="000000">
                  <a:alpha val="0"/>
                </a:srgbClr>
              </a:clrTo>
            </a:clrChange>
          </a:blip>
          <a:stretch>
            <a:fillRect/>
          </a:stretch>
        </p:blipFill>
        <p:spPr>
          <a:xfrm>
            <a:off x="4755880" y="2633091"/>
            <a:ext cx="849279" cy="849279"/>
          </a:xfrm>
          <a:prstGeom prst="rect">
            <a:avLst/>
          </a:prstGeom>
        </p:spPr>
      </p:pic>
      <p:pic>
        <p:nvPicPr>
          <p:cNvPr id="9" name="Picture 8">
            <a:hlinkClick r:id="rId6" action="ppaction://hlinksldjump"/>
          </p:cNvPr>
          <p:cNvPicPr>
            <a:picLocks noChangeAspect="1"/>
          </p:cNvPicPr>
          <p:nvPr/>
        </p:nvPicPr>
        <p:blipFill>
          <a:blip r:embed="rId16">
            <a:clrChange>
              <a:clrFrom>
                <a:srgbClr val="000000"/>
              </a:clrFrom>
              <a:clrTo>
                <a:srgbClr val="000000">
                  <a:alpha val="0"/>
                </a:srgbClr>
              </a:clrTo>
            </a:clrChange>
            <a:lum bright="70000" contrast="-70000"/>
          </a:blip>
          <a:stretch>
            <a:fillRect/>
          </a:stretch>
        </p:blipFill>
        <p:spPr>
          <a:xfrm>
            <a:off x="6709894" y="2604091"/>
            <a:ext cx="921633" cy="921633"/>
          </a:xfrm>
          <a:prstGeom prst="rect">
            <a:avLst/>
          </a:prstGeom>
        </p:spPr>
      </p:pic>
      <p:pic>
        <p:nvPicPr>
          <p:cNvPr id="15" name="Picture 14">
            <a:hlinkClick r:id="rId5" action="ppaction://hlinksldjump"/>
          </p:cNvPr>
          <p:cNvPicPr>
            <a:picLocks noChangeAspect="1"/>
          </p:cNvPicPr>
          <p:nvPr/>
        </p:nvPicPr>
        <p:blipFill>
          <a:blip r:embed="rId17">
            <a:clrChange>
              <a:clrFrom>
                <a:srgbClr val="000000"/>
              </a:clrFrom>
              <a:clrTo>
                <a:srgbClr val="000000">
                  <a:alpha val="0"/>
                </a:srgbClr>
              </a:clrTo>
            </a:clrChange>
          </a:blip>
          <a:stretch>
            <a:fillRect/>
          </a:stretch>
        </p:blipFill>
        <p:spPr>
          <a:xfrm>
            <a:off x="8699990" y="2724490"/>
            <a:ext cx="713056" cy="713056"/>
          </a:xfrm>
          <a:prstGeom prst="rect">
            <a:avLst/>
          </a:prstGeom>
        </p:spPr>
      </p:pic>
      <p:pic>
        <p:nvPicPr>
          <p:cNvPr id="16" name="Picture 15">
            <a:hlinkClick r:id="rId4" action="ppaction://hlinksldjump"/>
          </p:cNvPr>
          <p:cNvPicPr>
            <a:picLocks noChangeAspect="1"/>
          </p:cNvPicPr>
          <p:nvPr/>
        </p:nvPicPr>
        <p:blipFill>
          <a:blip r:embed="rId18">
            <a:clrChange>
              <a:clrFrom>
                <a:srgbClr val="000000"/>
              </a:clrFrom>
              <a:clrTo>
                <a:srgbClr val="000000">
                  <a:alpha val="0"/>
                </a:srgbClr>
              </a:clrTo>
            </a:clrChange>
          </a:blip>
          <a:stretch>
            <a:fillRect/>
          </a:stretch>
        </p:blipFill>
        <p:spPr>
          <a:xfrm>
            <a:off x="10607929" y="2662482"/>
            <a:ext cx="804849" cy="804849"/>
          </a:xfrm>
          <a:prstGeom prst="rect">
            <a:avLst/>
          </a:prstGeom>
        </p:spPr>
      </p:pic>
      <p:sp>
        <p:nvSpPr>
          <p:cNvPr id="55" name="Oval 54"/>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57" name="Picture 56">
            <a:hlinkClick r:id="rId19" action="ppaction://hlinksldjump"/>
          </p:cNvPr>
          <p:cNvPicPr>
            <a:picLocks noChangeAspect="1"/>
          </p:cNvPicPr>
          <p:nvPr/>
        </p:nvPicPr>
        <p:blipFill>
          <a:blip r:embed="rId1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10" name="Footer Placeholder 9">
            <a:extLst>
              <a:ext uri="{FF2B5EF4-FFF2-40B4-BE49-F238E27FC236}">
                <a16:creationId xmlns:a16="http://schemas.microsoft.com/office/drawing/2014/main" id="{144B8B74-B5B0-5339-6D51-6540000E9B4D}"/>
              </a:ext>
            </a:extLst>
          </p:cNvPr>
          <p:cNvSpPr>
            <a:spLocks noGrp="1"/>
          </p:cNvSpPr>
          <p:nvPr>
            <p:ph type="ftr" sz="quarter" idx="11"/>
          </p:nvPr>
        </p:nvSpPr>
        <p:spPr/>
        <p:txBody>
          <a:bodyPr/>
          <a:lstStyle/>
          <a:p>
            <a:r>
              <a:rPr lang="en-GB"/>
              <a:t>Smart Training Potential</a:t>
            </a:r>
          </a:p>
        </p:txBody>
      </p:sp>
      <p:sp>
        <p:nvSpPr>
          <p:cNvPr id="13" name="Slide Number Placeholder 12">
            <a:extLst>
              <a:ext uri="{FF2B5EF4-FFF2-40B4-BE49-F238E27FC236}">
                <a16:creationId xmlns:a16="http://schemas.microsoft.com/office/drawing/2014/main" id="{5354B9AD-CA5F-E434-0F8D-0DC6F0D69D19}"/>
              </a:ext>
            </a:extLst>
          </p:cNvPr>
          <p:cNvSpPr>
            <a:spLocks noGrp="1"/>
          </p:cNvSpPr>
          <p:nvPr>
            <p:ph type="sldNum" sz="quarter" idx="12"/>
          </p:nvPr>
        </p:nvSpPr>
        <p:spPr/>
        <p:txBody>
          <a:bodyPr/>
          <a:lstStyle/>
          <a:p>
            <a:fld id="{9F83D49E-CAEC-45A8-9C29-E3755C42201B}" type="slidenum">
              <a:rPr lang="en-GB" smtClean="0"/>
              <a:t>110</a:t>
            </a:fld>
            <a:endParaRPr lang="en-GB"/>
          </a:p>
        </p:txBody>
      </p:sp>
    </p:spTree>
    <p:extLst>
      <p:ext uri="{BB962C8B-B14F-4D97-AF65-F5344CB8AC3E}">
        <p14:creationId xmlns:p14="http://schemas.microsoft.com/office/powerpoint/2010/main" val="2668380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IT Technical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4"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5"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9" name="TextBox 38"/>
          <p:cNvSpPr txBox="1"/>
          <p:nvPr/>
        </p:nvSpPr>
        <p:spPr>
          <a:xfrm>
            <a:off x="4285026" y="1836473"/>
            <a:ext cx="1817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Getting Started with Python</a:t>
            </a:r>
          </a:p>
        </p:txBody>
      </p:sp>
      <p:grpSp>
        <p:nvGrpSpPr>
          <p:cNvPr id="6" name="Group 5"/>
          <p:cNvGrpSpPr/>
          <p:nvPr/>
        </p:nvGrpSpPr>
        <p:grpSpPr>
          <a:xfrm>
            <a:off x="313794" y="1697070"/>
            <a:ext cx="2035879" cy="3885521"/>
            <a:chOff x="313794" y="1697070"/>
            <a:chExt cx="2035879" cy="3885521"/>
          </a:xfrm>
        </p:grpSpPr>
        <p:sp>
          <p:nvSpPr>
            <p:cNvPr id="37" name="Rounded Rectangle 36">
              <a:hlinkClick r:id="rId6"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7" action="ppaction://hlinksldjump"/>
            </p:cNvPr>
            <p:cNvSpPr txBox="1"/>
            <p:nvPr/>
          </p:nvSpPr>
          <p:spPr>
            <a:xfrm>
              <a:off x="448613" y="1812881"/>
              <a:ext cx="170385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Linux Fundamentals</a:t>
              </a:r>
            </a:p>
          </p:txBody>
        </p:sp>
        <p:sp>
          <p:nvSpPr>
            <p:cNvPr id="43" name="TextBox 42">
              <a:hlinkClick r:id="rId6" action="ppaction://hlinksldjump"/>
            </p:cNvPr>
            <p:cNvSpPr txBox="1"/>
            <p:nvPr/>
          </p:nvSpPr>
          <p:spPr>
            <a:xfrm>
              <a:off x="313794" y="3726812"/>
              <a:ext cx="203587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Introduces the delegate to the main concepts of the LINUX Operating System. The most commonly used commands are described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in detail as are the command line wildcard and redirection facilities.</a:t>
              </a:r>
            </a:p>
          </p:txBody>
        </p:sp>
      </p:grpSp>
      <p:sp>
        <p:nvSpPr>
          <p:cNvPr id="45" name="TextBox 44">
            <a:hlinkClick r:id="rId8" action="ppaction://hlinksldjump"/>
          </p:cNvPr>
          <p:cNvSpPr txBox="1"/>
          <p:nvPr/>
        </p:nvSpPr>
        <p:spPr>
          <a:xfrm>
            <a:off x="2376077" y="3737676"/>
            <a:ext cx="1801302" cy="169277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This course will show you the true power of the language and the ecosystem. You will see that entire high-performance application stacks can be built in Python.</a:t>
            </a:r>
          </a:p>
        </p:txBody>
      </p:sp>
      <p:sp>
        <p:nvSpPr>
          <p:cNvPr id="46" name="TextBox 45">
            <a:hlinkClick r:id="rId4" action="ppaction://hlinksldjump"/>
          </p:cNvPr>
          <p:cNvSpPr txBox="1"/>
          <p:nvPr/>
        </p:nvSpPr>
        <p:spPr>
          <a:xfrm>
            <a:off x="4192125" y="3688142"/>
            <a:ext cx="1996492" cy="189282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You will learn about Python and writing basic scripts. From there, you'll move on too many of the language features needed in all applications, and then explore some advanced functionality such as OO Python.</a:t>
            </a: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9">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54" name="TextBox 53">
            <a:hlinkClick r:id="rId8" action="ppaction://hlinksldjump"/>
          </p:cNvPr>
          <p:cNvSpPr txBox="1"/>
          <p:nvPr/>
        </p:nvSpPr>
        <p:spPr>
          <a:xfrm>
            <a:off x="2351949" y="1808843"/>
            <a:ext cx="170385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Advanced Python</a:t>
            </a:r>
          </a:p>
        </p:txBody>
      </p:sp>
      <p:pic>
        <p:nvPicPr>
          <p:cNvPr id="15" name="Picture 14"/>
          <p:cNvPicPr>
            <a:picLocks noChangeAspect="1"/>
          </p:cNvPicPr>
          <p:nvPr/>
        </p:nvPicPr>
        <p:blipFill>
          <a:blip r:embed="rId10">
            <a:clrChange>
              <a:clrFrom>
                <a:srgbClr val="000000"/>
              </a:clrFrom>
              <a:clrTo>
                <a:srgbClr val="000000">
                  <a:alpha val="0"/>
                </a:srgbClr>
              </a:clrTo>
            </a:clrChange>
          </a:blip>
          <a:stretch>
            <a:fillRect/>
          </a:stretch>
        </p:blipFill>
        <p:spPr>
          <a:xfrm>
            <a:off x="8744814" y="2769314"/>
            <a:ext cx="713056" cy="713056"/>
          </a:xfrm>
          <a:prstGeom prst="rect">
            <a:avLst/>
          </a:prstGeom>
        </p:spPr>
      </p:pic>
      <p:pic>
        <p:nvPicPr>
          <p:cNvPr id="8" name="Picture 7">
            <a:hlinkClick r:id="rId8"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2776920" y="2551597"/>
            <a:ext cx="946179" cy="946179"/>
          </a:xfrm>
          <a:prstGeom prst="rect">
            <a:avLst/>
          </a:prstGeom>
        </p:spPr>
      </p:pic>
      <p:pic>
        <p:nvPicPr>
          <p:cNvPr id="13" name="Picture 12">
            <a:hlinkClick r:id="rId6" action="ppaction://hlinksldjump"/>
          </p:cNvPr>
          <p:cNvPicPr>
            <a:picLocks noChangeAspect="1"/>
          </p:cNvPicPr>
          <p:nvPr/>
        </p:nvPicPr>
        <p:blipFill>
          <a:blip r:embed="rId12">
            <a:clrChange>
              <a:clrFrom>
                <a:srgbClr val="020202"/>
              </a:clrFrom>
              <a:clrTo>
                <a:srgbClr val="020202">
                  <a:alpha val="0"/>
                </a:srgbClr>
              </a:clrTo>
            </a:clrChange>
          </a:blip>
          <a:stretch>
            <a:fillRect/>
          </a:stretch>
        </p:blipFill>
        <p:spPr>
          <a:xfrm>
            <a:off x="969612" y="2651672"/>
            <a:ext cx="655479" cy="607654"/>
          </a:xfrm>
          <a:prstGeom prst="rect">
            <a:avLst/>
          </a:prstGeom>
        </p:spPr>
      </p:pic>
      <p:pic>
        <p:nvPicPr>
          <p:cNvPr id="14" name="Picture 13">
            <a:hlinkClick r:id="rId4" action="ppaction://hlinksldjump"/>
          </p:cNvPr>
          <p:cNvPicPr>
            <a:picLocks noChangeAspect="1"/>
          </p:cNvPicPr>
          <p:nvPr/>
        </p:nvPicPr>
        <p:blipFill>
          <a:blip r:embed="rId13">
            <a:clrChange>
              <a:clrFrom>
                <a:srgbClr val="000000"/>
              </a:clrFrom>
              <a:clrTo>
                <a:srgbClr val="000000">
                  <a:alpha val="0"/>
                </a:srgbClr>
              </a:clrTo>
            </a:clrChange>
          </a:blip>
          <a:stretch>
            <a:fillRect/>
          </a:stretch>
        </p:blipFill>
        <p:spPr>
          <a:xfrm>
            <a:off x="4822488" y="2694193"/>
            <a:ext cx="735630" cy="735630"/>
          </a:xfrm>
          <a:prstGeom prst="rect">
            <a:avLst/>
          </a:prstGeom>
        </p:spPr>
      </p:pic>
      <p:sp>
        <p:nvSpPr>
          <p:cNvPr id="33" name="Oval 32"/>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34" name="Picture 33">
            <a:hlinkClick r:id="rId14"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 name="Rounded Rectangle 34">
            <a:hlinkClick r:id="rId4" action="ppaction://hlinksldjump"/>
            <a:extLst>
              <a:ext uri="{FF2B5EF4-FFF2-40B4-BE49-F238E27FC236}">
                <a16:creationId xmlns:a16="http://schemas.microsoft.com/office/drawing/2014/main" id="{89881573-AAE6-6A08-FF9B-0A6729D6EDD1}"/>
              </a:ext>
            </a:extLst>
          </p:cNvPr>
          <p:cNvSpPr/>
          <p:nvPr/>
        </p:nvSpPr>
        <p:spPr>
          <a:xfrm>
            <a:off x="6213096" y="171499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0ED9249-4B41-8A5F-A4C1-0D527B0A80ED}"/>
              </a:ext>
            </a:extLst>
          </p:cNvPr>
          <p:cNvSpPr txBox="1"/>
          <p:nvPr/>
        </p:nvSpPr>
        <p:spPr>
          <a:xfrm>
            <a:off x="6284155" y="1836473"/>
            <a:ext cx="1817124" cy="52322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Java Developer</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Calibri"/>
            </a:endParaRPr>
          </a:p>
        </p:txBody>
      </p:sp>
      <p:sp>
        <p:nvSpPr>
          <p:cNvPr id="7" name="TextBox 6">
            <a:hlinkClick r:id="rId4" action="ppaction://hlinksldjump"/>
            <a:extLst>
              <a:ext uri="{FF2B5EF4-FFF2-40B4-BE49-F238E27FC236}">
                <a16:creationId xmlns:a16="http://schemas.microsoft.com/office/drawing/2014/main" id="{A4003686-8575-4B1A-0949-913A5D0AED74}"/>
              </a:ext>
            </a:extLst>
          </p:cNvPr>
          <p:cNvSpPr txBox="1"/>
          <p:nvPr/>
        </p:nvSpPr>
        <p:spPr>
          <a:xfrm>
            <a:off x="6110572" y="3831577"/>
            <a:ext cx="1996492" cy="129266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Calibri" panose="020F0502020204030204"/>
                <a:cs typeface="Calibri" panose="020F0502020204030204"/>
              </a:rPr>
              <a:t>This hands-on course, delivered using Java 11, endeavours to provide the fundamental skills you need to become a Java Developer.</a:t>
            </a:r>
            <a:endParaRPr kumimoji="0" lang="en-US" sz="1800" b="0" i="0" u="none" strike="noStrike" kern="1200" cap="none" spc="0" normalizeH="0" baseline="0" noProof="0">
              <a:ln>
                <a:noFill/>
              </a:ln>
              <a:solidFill>
                <a:srgbClr val="2E4C77"/>
              </a:solidFill>
              <a:effectLst/>
              <a:uLnTx/>
              <a:uFillTx/>
              <a:latin typeface="Calibri" panose="020F0502020204030204"/>
              <a:ea typeface="Calibri" panose="020F0502020204030204"/>
              <a:cs typeface="Calibri" panose="020F0502020204030204"/>
            </a:endParaRPr>
          </a:p>
        </p:txBody>
      </p:sp>
      <p:sp>
        <p:nvSpPr>
          <p:cNvPr id="10" name="Flowchart: Connector 9">
            <a:extLst>
              <a:ext uri="{FF2B5EF4-FFF2-40B4-BE49-F238E27FC236}">
                <a16:creationId xmlns:a16="http://schemas.microsoft.com/office/drawing/2014/main" id="{26C2C44A-D12D-6E4A-1D1B-4DE4B26272A9}"/>
              </a:ext>
            </a:extLst>
          </p:cNvPr>
          <p:cNvSpPr/>
          <p:nvPr/>
        </p:nvSpPr>
        <p:spPr>
          <a:xfrm>
            <a:off x="6557682" y="2411505"/>
            <a:ext cx="1219200" cy="1228164"/>
          </a:xfrm>
          <a:prstGeom prst="flowChartConnector">
            <a:avLst/>
          </a:prstGeom>
          <a:solidFill>
            <a:srgbClr val="EBE452"/>
          </a:solidFill>
          <a:ln>
            <a:solidFill>
              <a:srgbClr val="E4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9" name="Picture 9">
            <a:extLst>
              <a:ext uri="{FF2B5EF4-FFF2-40B4-BE49-F238E27FC236}">
                <a16:creationId xmlns:a16="http://schemas.microsoft.com/office/drawing/2014/main" id="{5F350E59-F116-951A-EA99-21729FF7A85C}"/>
              </a:ext>
            </a:extLst>
          </p:cNvPr>
          <p:cNvPicPr>
            <a:picLocks noChangeAspect="1"/>
          </p:cNvPicPr>
          <p:nvPr/>
        </p:nvPicPr>
        <p:blipFill>
          <a:blip r:embed="rId15"/>
          <a:stretch>
            <a:fillRect/>
          </a:stretch>
        </p:blipFill>
        <p:spPr>
          <a:xfrm>
            <a:off x="6768352" y="2550459"/>
            <a:ext cx="806825" cy="806826"/>
          </a:xfrm>
          <a:prstGeom prst="rect">
            <a:avLst/>
          </a:prstGeom>
        </p:spPr>
      </p:pic>
      <p:sp>
        <p:nvSpPr>
          <p:cNvPr id="12" name="Rounded Rectangle 34">
            <a:hlinkClick r:id="rId4" action="ppaction://hlinksldjump"/>
            <a:extLst>
              <a:ext uri="{FF2B5EF4-FFF2-40B4-BE49-F238E27FC236}">
                <a16:creationId xmlns:a16="http://schemas.microsoft.com/office/drawing/2014/main" id="{7C86694A-C7B6-281B-8169-030EEBC61594}"/>
              </a:ext>
            </a:extLst>
          </p:cNvPr>
          <p:cNvSpPr/>
          <p:nvPr/>
        </p:nvSpPr>
        <p:spPr>
          <a:xfrm>
            <a:off x="8158437" y="1723963"/>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F954B08-D5C7-DC03-1A2E-60358DD05704}"/>
              </a:ext>
            </a:extLst>
          </p:cNvPr>
          <p:cNvSpPr txBox="1"/>
          <p:nvPr/>
        </p:nvSpPr>
        <p:spPr>
          <a:xfrm>
            <a:off x="8301318" y="1810871"/>
            <a:ext cx="15957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Fundamentals of DevOps</a:t>
            </a:r>
            <a:endParaRPr kumimoji="0" lang="en-US"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B3D270A-5EFC-1018-5970-8A22FB564007}"/>
              </a:ext>
            </a:extLst>
          </p:cNvPr>
          <p:cNvSpPr txBox="1"/>
          <p:nvPr/>
        </p:nvSpPr>
        <p:spPr>
          <a:xfrm>
            <a:off x="8157882" y="3818965"/>
            <a:ext cx="1891553"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2E4C77"/>
                </a:solidFill>
                <a:effectLst/>
                <a:uLnTx/>
                <a:uFillTx/>
                <a:latin typeface="Calibri" panose="020F0502020204030204"/>
                <a:ea typeface="Calibri" panose="020F0502020204030204"/>
                <a:cs typeface="Calibri" panose="020F0502020204030204"/>
              </a:rPr>
              <a:t>With this DevOps </a:t>
            </a:r>
            <a:endParaRPr kumimoji="0" lang="en-US" sz="18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2E4C77"/>
                </a:solidFill>
                <a:effectLst/>
                <a:uLnTx/>
                <a:uFillTx/>
                <a:latin typeface="Calibri" panose="020F0502020204030204"/>
                <a:ea typeface="Calibri" panose="020F0502020204030204"/>
                <a:cs typeface="Calibri" panose="020F0502020204030204"/>
              </a:rPr>
              <a:t>training, you learn how to select appropriate tools and configure them to form a continuous development-delivery-operations support pipeline</a:t>
            </a:r>
            <a:endParaRPr kumimoji="0" lang="en-US"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B4CF91F1-9E25-AAE4-764B-B8E8CCF02DBA}"/>
              </a:ext>
            </a:extLst>
          </p:cNvPr>
          <p:cNvSpPr/>
          <p:nvPr/>
        </p:nvSpPr>
        <p:spPr>
          <a:xfrm>
            <a:off x="8459830" y="2391594"/>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18" name="Picture 19" descr="Logo&#10;&#10;Description automatically generated">
            <a:extLst>
              <a:ext uri="{FF2B5EF4-FFF2-40B4-BE49-F238E27FC236}">
                <a16:creationId xmlns:a16="http://schemas.microsoft.com/office/drawing/2014/main" id="{F69CDC3C-30DC-FF34-6D2D-BD7BF122696D}"/>
              </a:ext>
            </a:extLst>
          </p:cNvPr>
          <p:cNvPicPr>
            <a:picLocks noChangeAspect="1"/>
          </p:cNvPicPr>
          <p:nvPr/>
        </p:nvPicPr>
        <p:blipFill>
          <a:blip r:embed="rId16"/>
          <a:stretch>
            <a:fillRect/>
          </a:stretch>
        </p:blipFill>
        <p:spPr>
          <a:xfrm>
            <a:off x="8480611" y="2500156"/>
            <a:ext cx="1237130" cy="1167407"/>
          </a:xfrm>
          <a:prstGeom prst="rect">
            <a:avLst/>
          </a:prstGeom>
        </p:spPr>
      </p:pic>
      <p:sp>
        <p:nvSpPr>
          <p:cNvPr id="21" name="Rounded Rectangle 34">
            <a:hlinkClick r:id="rId4" action="ppaction://hlinksldjump"/>
            <a:extLst>
              <a:ext uri="{FF2B5EF4-FFF2-40B4-BE49-F238E27FC236}">
                <a16:creationId xmlns:a16="http://schemas.microsoft.com/office/drawing/2014/main" id="{60FE4BEB-18C0-A57A-8C12-73813042363F}"/>
              </a:ext>
            </a:extLst>
          </p:cNvPr>
          <p:cNvSpPr/>
          <p:nvPr/>
        </p:nvSpPr>
        <p:spPr>
          <a:xfrm>
            <a:off x="10076884" y="1723963"/>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B2C149B1-A26A-B1C8-29ED-9C9119D54693}"/>
              </a:ext>
            </a:extLst>
          </p:cNvPr>
          <p:cNvSpPr txBox="1"/>
          <p:nvPr/>
        </p:nvSpPr>
        <p:spPr>
          <a:xfrm>
            <a:off x="9870141" y="1694329"/>
            <a:ext cx="212463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Implementing and Administering Cisco Solutions (CCNA)</a:t>
            </a:r>
          </a:p>
        </p:txBody>
      </p:sp>
      <p:sp>
        <p:nvSpPr>
          <p:cNvPr id="23" name="Oval 22">
            <a:extLst>
              <a:ext uri="{FF2B5EF4-FFF2-40B4-BE49-F238E27FC236}">
                <a16:creationId xmlns:a16="http://schemas.microsoft.com/office/drawing/2014/main" id="{DAA4D4CC-DCE4-EB57-3919-8C93DB70530F}"/>
              </a:ext>
            </a:extLst>
          </p:cNvPr>
          <p:cNvSpPr/>
          <p:nvPr/>
        </p:nvSpPr>
        <p:spPr>
          <a:xfrm>
            <a:off x="10307002" y="2398272"/>
            <a:ext cx="1289301" cy="1255123"/>
          </a:xfrm>
          <a:prstGeom prst="ellipse">
            <a:avLst/>
          </a:prstGeom>
          <a:solidFill>
            <a:srgbClr val="808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8" name="Picture 29" descr="Text&#10;&#10;Description automatically generated">
            <a:extLst>
              <a:ext uri="{FF2B5EF4-FFF2-40B4-BE49-F238E27FC236}">
                <a16:creationId xmlns:a16="http://schemas.microsoft.com/office/drawing/2014/main" id="{49EE44C4-D74A-9E38-4978-4EDC4E5C6FA5}"/>
              </a:ext>
            </a:extLst>
          </p:cNvPr>
          <p:cNvPicPr>
            <a:picLocks noChangeAspect="1"/>
          </p:cNvPicPr>
          <p:nvPr/>
        </p:nvPicPr>
        <p:blipFill>
          <a:blip r:embed="rId17"/>
          <a:stretch>
            <a:fillRect/>
          </a:stretch>
        </p:blipFill>
        <p:spPr>
          <a:xfrm>
            <a:off x="10567428" y="2653268"/>
            <a:ext cx="860612" cy="762000"/>
          </a:xfrm>
          <a:prstGeom prst="rect">
            <a:avLst/>
          </a:prstGeom>
        </p:spPr>
      </p:pic>
      <p:sp>
        <p:nvSpPr>
          <p:cNvPr id="30" name="TextBox 29">
            <a:extLst>
              <a:ext uri="{FF2B5EF4-FFF2-40B4-BE49-F238E27FC236}">
                <a16:creationId xmlns:a16="http://schemas.microsoft.com/office/drawing/2014/main" id="{C4132FF6-7FD8-755F-3DA8-949ADE787857}"/>
              </a:ext>
            </a:extLst>
          </p:cNvPr>
          <p:cNvSpPr txBox="1"/>
          <p:nvPr/>
        </p:nvSpPr>
        <p:spPr>
          <a:xfrm>
            <a:off x="10112189" y="3854824"/>
            <a:ext cx="1775012"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2E4C77"/>
                </a:solidFill>
                <a:effectLst/>
                <a:uLnTx/>
                <a:uFillTx/>
                <a:latin typeface="Calibri" panose="020F0502020204030204"/>
                <a:ea typeface="Calibri" panose="020F0502020204030204"/>
                <a:cs typeface="Calibri" panose="020F0502020204030204"/>
              </a:rPr>
              <a:t>The course also provides foundational knowledge for all support technicians involved in the basic installation, operation, and verification of Cisco networks.</a:t>
            </a:r>
          </a:p>
        </p:txBody>
      </p:sp>
      <p:sp>
        <p:nvSpPr>
          <p:cNvPr id="40" name="Footer Placeholder 39">
            <a:extLst>
              <a:ext uri="{FF2B5EF4-FFF2-40B4-BE49-F238E27FC236}">
                <a16:creationId xmlns:a16="http://schemas.microsoft.com/office/drawing/2014/main" id="{FF59E60D-6AAC-39B4-174C-0B22A515B400}"/>
              </a:ext>
            </a:extLst>
          </p:cNvPr>
          <p:cNvSpPr>
            <a:spLocks noGrp="1"/>
          </p:cNvSpPr>
          <p:nvPr>
            <p:ph type="ftr" sz="quarter" idx="11"/>
          </p:nvPr>
        </p:nvSpPr>
        <p:spPr/>
        <p:txBody>
          <a:bodyPr/>
          <a:lstStyle/>
          <a:p>
            <a:r>
              <a:rPr lang="en-GB">
                <a:solidFill>
                  <a:srgbClr val="2E4C77"/>
                </a:solidFill>
              </a:rPr>
              <a:t>Smart Training Potential</a:t>
            </a:r>
          </a:p>
        </p:txBody>
      </p:sp>
      <p:sp>
        <p:nvSpPr>
          <p:cNvPr id="41" name="Slide Number Placeholder 40">
            <a:extLst>
              <a:ext uri="{FF2B5EF4-FFF2-40B4-BE49-F238E27FC236}">
                <a16:creationId xmlns:a16="http://schemas.microsoft.com/office/drawing/2014/main" id="{2DD1BA50-AF02-202B-C52A-7A18062B5F84}"/>
              </a:ext>
            </a:extLst>
          </p:cNvPr>
          <p:cNvSpPr>
            <a:spLocks noGrp="1"/>
          </p:cNvSpPr>
          <p:nvPr>
            <p:ph type="sldNum" sz="quarter" idx="12"/>
          </p:nvPr>
        </p:nvSpPr>
        <p:spPr/>
        <p:txBody>
          <a:bodyPr/>
          <a:lstStyle/>
          <a:p>
            <a:fld id="{9F83D49E-CAEC-45A8-9C29-E3755C42201B}" type="slidenum">
              <a:rPr lang="en-GB" smtClean="0">
                <a:solidFill>
                  <a:srgbClr val="2E4C77"/>
                </a:solidFill>
              </a:rPr>
              <a:t>111</a:t>
            </a:fld>
            <a:endParaRPr lang="en-GB">
              <a:solidFill>
                <a:srgbClr val="2E4C77"/>
              </a:solidFill>
            </a:endParaRPr>
          </a:p>
        </p:txBody>
      </p:sp>
    </p:spTree>
    <p:extLst>
      <p:ext uri="{BB962C8B-B14F-4D97-AF65-F5344CB8AC3E}">
        <p14:creationId xmlns:p14="http://schemas.microsoft.com/office/powerpoint/2010/main" val="263792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Web Design with HTML CSS Level 1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11158685"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You will create and design web pages with text, graphics, and data tables. You will then link these web pages to enable navigation between these web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2043914"/>
            <a:ext cx="1113741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Web Design with XHTML, HTML, and CSS: Level 1 is intended for students who are interested in creating web pages and web sites using popular web publishing technologies. Students who want to learn web design for their personal use or for business related purposes will benefit equally.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Creating basic web pages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Structuring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Working with tables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Linking webpages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XHTML Character entities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CSS Properties and values </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 day </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4A8A4682-83A6-A887-44FC-F35603DA96FD}"/>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8EF721F0-5170-6937-FD09-1EBBB843D7B5}"/>
              </a:ext>
            </a:extLst>
          </p:cNvPr>
          <p:cNvSpPr>
            <a:spLocks noGrp="1"/>
          </p:cNvSpPr>
          <p:nvPr>
            <p:ph type="sldNum" sz="quarter" idx="12"/>
          </p:nvPr>
        </p:nvSpPr>
        <p:spPr/>
        <p:txBody>
          <a:bodyPr/>
          <a:lstStyle/>
          <a:p>
            <a:fld id="{9F83D49E-CAEC-45A8-9C29-E3755C42201B}" type="slidenum">
              <a:rPr lang="en-GB" smtClean="0"/>
              <a:t>112</a:t>
            </a:fld>
            <a:endParaRPr lang="en-GB"/>
          </a:p>
        </p:txBody>
      </p:sp>
    </p:spTree>
    <p:extLst>
      <p:ext uri="{BB962C8B-B14F-4D97-AF65-F5344CB8AC3E}">
        <p14:creationId xmlns:p14="http://schemas.microsoft.com/office/powerpoint/2010/main" val="24687344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Web Design with HTML CSS Level 2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41183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You will create advanced web pages and test their validity. You know how to create a basic website. However, for your website to be successful, it must stand out from the crowd and attract visitors. In this course, you will learn skills that will be instrumental in creating advanced web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6258" y="2021756"/>
            <a:ext cx="11660404"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is designed for persons who understand the fundamentals of XHTML, HTML, and CSS and have used the three technologies to create basic web pages. It is aimed at individuals interested in using these technologies to create advanced web pages and test their validity.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Creating web page layouts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Managing CSS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Testing a website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Creating Advanced Navigation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Incorporating Meta-Content and Multimedia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 day </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44DE13C7-FDC0-538F-79EE-0983838A85D3}"/>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F04EFB1E-13C2-09D2-65DB-AF2A319F4061}"/>
              </a:ext>
            </a:extLst>
          </p:cNvPr>
          <p:cNvSpPr>
            <a:spLocks noGrp="1"/>
          </p:cNvSpPr>
          <p:nvPr>
            <p:ph type="sldNum" sz="quarter" idx="12"/>
          </p:nvPr>
        </p:nvSpPr>
        <p:spPr/>
        <p:txBody>
          <a:bodyPr/>
          <a:lstStyle/>
          <a:p>
            <a:fld id="{9F83D49E-CAEC-45A8-9C29-E3755C42201B}" type="slidenum">
              <a:rPr lang="en-GB" smtClean="0"/>
              <a:t>113</a:t>
            </a:fld>
            <a:endParaRPr lang="en-GB"/>
          </a:p>
        </p:txBody>
      </p:sp>
    </p:spTree>
    <p:extLst>
      <p:ext uri="{BB962C8B-B14F-4D97-AF65-F5344CB8AC3E}">
        <p14:creationId xmlns:p14="http://schemas.microsoft.com/office/powerpoint/2010/main" val="27163354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BE452"/>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Checkpoint CCSE R80. 10-20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4118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Provide an understanding of basic concepts and skills necessary to configure Check Point Security Gateway and Management Software Blades.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1855674"/>
            <a:ext cx="11660404" cy="25699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Technical professionals who support, install, deploy or administer Check Point Software Blades.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Introduction to Check Point Technology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Security Policy Management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Policy Layers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Check Point Security Solutions and Licensing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Traffic Visibility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Basic Concepts of VPN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Managing User Access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Working with </a:t>
            </a:r>
            <a:r>
              <a:rPr kumimoji="0" lang="en-GB" sz="1200" b="0" i="0" u="none" strike="noStrike" kern="1200" cap="none" spc="0" normalizeH="0" baseline="0" noProof="0" err="1">
                <a:ln>
                  <a:noFill/>
                </a:ln>
                <a:solidFill>
                  <a:srgbClr val="2E4C77"/>
                </a:solidFill>
                <a:effectLst/>
                <a:uLnTx/>
                <a:uFillTx/>
                <a:latin typeface="Calibri" panose="020F0502020204030204"/>
                <a:ea typeface="+mn-ea"/>
                <a:cs typeface="+mn-cs"/>
              </a:rPr>
              <a:t>ClusterXL</a:t>
            </a: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Administrator Task Implementation</a:t>
            </a: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846BE23E-39E2-622F-ED60-47D08040A00E}"/>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FC43967A-AEBC-202F-E26D-1E6950A89FA9}"/>
              </a:ext>
            </a:extLst>
          </p:cNvPr>
          <p:cNvSpPr>
            <a:spLocks noGrp="1"/>
          </p:cNvSpPr>
          <p:nvPr>
            <p:ph type="sldNum" sz="quarter" idx="12"/>
          </p:nvPr>
        </p:nvSpPr>
        <p:spPr/>
        <p:txBody>
          <a:bodyPr/>
          <a:lstStyle/>
          <a:p>
            <a:fld id="{9F83D49E-CAEC-45A8-9C29-E3755C42201B}" type="slidenum">
              <a:rPr lang="en-GB" smtClean="0"/>
              <a:t>114</a:t>
            </a:fld>
            <a:endParaRPr lang="en-GB"/>
          </a:p>
        </p:txBody>
      </p:sp>
    </p:spTree>
    <p:extLst>
      <p:ext uri="{BB962C8B-B14F-4D97-AF65-F5344CB8AC3E}">
        <p14:creationId xmlns:p14="http://schemas.microsoft.com/office/powerpoint/2010/main" val="22426039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BCS Foundation Certificate in User Experience</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294173"/>
            <a:ext cx="1141183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3-day course covers the comprehensive syllabus for the BCS Foundation Certificate in User Experience. You'll leave this course with a fully-rounded knowledge of user experience tools, techniques and processes. You'll achieve this by taking part in a practical design activity that helps you discover the usability secrets behind product and software development. The activity covers the full design lifecycle, including identifying customer needs, creating descriptions of users and their goals, information architecture, interaction design, prototyping and usability testing.</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6258" y="2203584"/>
            <a:ext cx="11660404" cy="26007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Anyone who wants to transition from their current job role to a career in user experience. User researchers, designers, software developers, project managers, scrum masters and business analysts.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Introduction &amp; objectives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Going where the action is – understanding users in context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How to get niche quick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What can a London bus teach you about usability?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Beyond ‘easy to use’ – measuring the user experience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Organising functions and features – finding is the new doing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Interaction design – psychology of users' interfaces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558489" y="3181890"/>
            <a:ext cx="6096000" cy="830997"/>
          </a:xfrm>
          <a:prstGeom prst="rect">
            <a:avLst/>
          </a:prstGeom>
        </p:spPr>
        <p:txBody>
          <a:bodyPr>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Visual design – simple rules for designing simple screens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User interface prototyping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And I have the data to prove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23C124C8-1782-5B94-4554-B81ECF3652B2}"/>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8EAB7CCF-5B1F-170E-D599-C51C4186362B}"/>
              </a:ext>
            </a:extLst>
          </p:cNvPr>
          <p:cNvSpPr>
            <a:spLocks noGrp="1"/>
          </p:cNvSpPr>
          <p:nvPr>
            <p:ph type="sldNum" sz="quarter" idx="12"/>
          </p:nvPr>
        </p:nvSpPr>
        <p:spPr/>
        <p:txBody>
          <a:bodyPr/>
          <a:lstStyle/>
          <a:p>
            <a:fld id="{9F83D49E-CAEC-45A8-9C29-E3755C42201B}" type="slidenum">
              <a:rPr lang="en-GB" smtClean="0"/>
              <a:t>115</a:t>
            </a:fld>
            <a:endParaRPr lang="en-GB"/>
          </a:p>
        </p:txBody>
      </p:sp>
    </p:spTree>
    <p:extLst>
      <p:ext uri="{BB962C8B-B14F-4D97-AF65-F5344CB8AC3E}">
        <p14:creationId xmlns:p14="http://schemas.microsoft.com/office/powerpoint/2010/main" val="4946809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2E4C77"/>
                </a:solidFill>
                <a:effectLst/>
                <a:uLnTx/>
                <a:uFillTx/>
                <a:latin typeface="Calibri" panose="020F0502020204030204"/>
                <a:ea typeface="+mj-ea"/>
                <a:cs typeface="+mj-cs"/>
              </a:rPr>
              <a:t>SISE, Implementing and configuring Cisco Identity Services Engine Bootcamp</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294173"/>
            <a:ext cx="1141183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Implementing and Configuring Cisco Identity Services Engine</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course shows you how to deploy and use Cisco Identity Services Engine (ISE) v2.4, an identity and access control policy platform that simplifies the delivery of consistent, highly secure access control across wired, wireless and VPN connections. This hands-on course provides you with the knowledge and skills required to implement and use Cisco ISE, including policy enforcement, profiling services, web authentication and guest access services, BYOD, endpoint compliance services, and TACACS+ device administration. Through expert instruction and hands-on practice, you will learn how to use Cisco ISE to gain visibility into what is happening in your network, streamline security policy management and contribute to operational efficiency.</a:t>
            </a:r>
          </a:p>
        </p:txBody>
      </p:sp>
      <p:sp>
        <p:nvSpPr>
          <p:cNvPr id="17" name="TextBox 16"/>
          <p:cNvSpPr txBox="1"/>
          <p:nvPr/>
        </p:nvSpPr>
        <p:spPr>
          <a:xfrm>
            <a:off x="406258" y="2819395"/>
            <a:ext cx="11660404" cy="16466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Individuals involved in the deployment and maintenance of the Cisco ISE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Cisco ISE deployments, including core deployment components and how they interact to create a cohesive security architecture. Describe the advantages of such a deployment and how each Cisco ISE capability contributes to these advantages.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concepts and configure components related to 802.1X and MAC Authentication Bypass (MAB) authentication, identity management, and certificate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how Cisco ISE policy sets are used to implement authentication and authorization, and how to leverage this capability to meet the needs of your organisation.</a:t>
            </a: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Five days </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FC416F47-8B3D-A4C7-A206-47445CE3ECC2}"/>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490D513C-455A-7DDE-ED62-E0C7F83C89DE}"/>
              </a:ext>
            </a:extLst>
          </p:cNvPr>
          <p:cNvSpPr>
            <a:spLocks noGrp="1"/>
          </p:cNvSpPr>
          <p:nvPr>
            <p:ph type="sldNum" sz="quarter" idx="12"/>
          </p:nvPr>
        </p:nvSpPr>
        <p:spPr/>
        <p:txBody>
          <a:bodyPr/>
          <a:lstStyle/>
          <a:p>
            <a:fld id="{9F83D49E-CAEC-45A8-9C29-E3755C42201B}" type="slidenum">
              <a:rPr lang="en-GB" smtClean="0"/>
              <a:t>116</a:t>
            </a:fld>
            <a:endParaRPr lang="en-GB"/>
          </a:p>
        </p:txBody>
      </p:sp>
    </p:spTree>
    <p:extLst>
      <p:ext uri="{BB962C8B-B14F-4D97-AF65-F5344CB8AC3E}">
        <p14:creationId xmlns:p14="http://schemas.microsoft.com/office/powerpoint/2010/main" val="40217655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Administering Red Hat Linux 7 (Part 1)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294173"/>
            <a:ext cx="114118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highly practical instructor led Administering Red Hat Linux 7 - Part 1 training course introduces the delegate to the main concepts of the Red Hat Linux operating system and basic systems administration.</a:t>
            </a:r>
          </a:p>
        </p:txBody>
      </p:sp>
      <p:sp>
        <p:nvSpPr>
          <p:cNvPr id="17" name="TextBox 16"/>
          <p:cNvSpPr txBox="1"/>
          <p:nvPr/>
        </p:nvSpPr>
        <p:spPr>
          <a:xfrm>
            <a:off x="400942" y="1861910"/>
            <a:ext cx="11660404" cy="28161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Administering Red Hat Linux 7 - Part 1 training course is suitable for anyone who is new to Linux and needs to understand and use the operating system. The course will particularly appeal to Microsoft Windows system administrators, network administrators and other operating system professionals or anyone who requires a proficiency in Linux.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Work on the command line with Bash Shell commands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Access help and documentation facilities both locally and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Linux file system and managing files from the command 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the graphical desktop and be able to manage files graphically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Cockpit web-based interface for Administration tasks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Create and edit files using gedit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Manage users, groups and passwords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List and change access permissions on files and directories from the command line</a:t>
            </a: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Five days </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a:solidFill>
            <a:srgbClr val="088490"/>
          </a:solidFill>
        </p:spPr>
      </p:pic>
      <p:sp>
        <p:nvSpPr>
          <p:cNvPr id="8" name="Footer Placeholder 7">
            <a:extLst>
              <a:ext uri="{FF2B5EF4-FFF2-40B4-BE49-F238E27FC236}">
                <a16:creationId xmlns:a16="http://schemas.microsoft.com/office/drawing/2014/main" id="{CC903A7A-48BD-8489-893F-6672F631F6DD}"/>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E02EE1CD-7FF8-3CA0-1028-86AD3E71F14D}"/>
              </a:ext>
            </a:extLst>
          </p:cNvPr>
          <p:cNvSpPr>
            <a:spLocks noGrp="1"/>
          </p:cNvSpPr>
          <p:nvPr>
            <p:ph type="sldNum" sz="quarter" idx="12"/>
          </p:nvPr>
        </p:nvSpPr>
        <p:spPr/>
        <p:txBody>
          <a:bodyPr/>
          <a:lstStyle/>
          <a:p>
            <a:fld id="{9F83D49E-CAEC-45A8-9C29-E3755C42201B}" type="slidenum">
              <a:rPr lang="en-GB" smtClean="0"/>
              <a:t>117</a:t>
            </a:fld>
            <a:endParaRPr lang="en-GB"/>
          </a:p>
        </p:txBody>
      </p:sp>
    </p:spTree>
    <p:extLst>
      <p:ext uri="{BB962C8B-B14F-4D97-AF65-F5344CB8AC3E}">
        <p14:creationId xmlns:p14="http://schemas.microsoft.com/office/powerpoint/2010/main" val="23168247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Linux Fundamentals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294173"/>
            <a:ext cx="114118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Linux Operating System and Bash Shell Programming training course introduces the delegate to the main concepts of the LINUX Operating System. The most commonly used commands are described in detail as are the command line wildcard and redirection facilities. The mechanisms by which a user acquires a login environment are discussed and the main features of the Bash shell are introduced. This course is designed to give delegates practical experience in developing and writing shell scripts. Most of the built-in Bash shell commands are introduced together with the main program control structures. This course is not suitable for C shell programmers.</a:t>
            </a:r>
          </a:p>
        </p:txBody>
      </p:sp>
      <p:sp>
        <p:nvSpPr>
          <p:cNvPr id="17" name="TextBox 16"/>
          <p:cNvSpPr txBox="1"/>
          <p:nvPr/>
        </p:nvSpPr>
        <p:spPr>
          <a:xfrm>
            <a:off x="378089" y="2125170"/>
            <a:ext cx="11660404" cy="25391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There are no formal pre-requisites for the Linux Fundamentals course, although an understanding of and exposure to information technology is advantageous.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Programmers, administrators and support personnel who need to understand the LINUX Operating system, existing shell scripts, automate procedures and write their own utilities.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Creating, copying, renaming, moving and deleting files and directories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Using the shell's redirection and pipe facilities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Editing text files using the vi editor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Setting and changing access permissions on files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Monitoring and controlling their own 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Using the basic file and text searching utilities, including regular expressions (regex)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Customising their own login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Writing simple scripts to enhance basic command output</a:t>
            </a: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Five days </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6296471" y="3081005"/>
            <a:ext cx="6096000" cy="1384995"/>
          </a:xfrm>
          <a:prstGeom prst="rect">
            <a:avLst/>
          </a:prstGeom>
        </p:spPr>
        <p:txBody>
          <a:bodyPr>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Using the various shell quoting mechanisms appropriately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Manipulating shell variables and user-defined variables in scripts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Implementing conditional execution facilities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Using the shell's built-in loop constructs where appropriate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Writing scripts to trap user interrupts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User defined Functions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Developing menu-driven shell scripts</a:t>
            </a: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3100D162-7B61-F320-91CE-E71A48C322EF}"/>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A4677306-ADD3-233E-F45A-E9DF8659ED20}"/>
              </a:ext>
            </a:extLst>
          </p:cNvPr>
          <p:cNvSpPr>
            <a:spLocks noGrp="1"/>
          </p:cNvSpPr>
          <p:nvPr>
            <p:ph type="sldNum" sz="quarter" idx="12"/>
          </p:nvPr>
        </p:nvSpPr>
        <p:spPr/>
        <p:txBody>
          <a:bodyPr/>
          <a:lstStyle/>
          <a:p>
            <a:fld id="{9F83D49E-CAEC-45A8-9C29-E3755C42201B}" type="slidenum">
              <a:rPr lang="en-GB" smtClean="0"/>
              <a:t>118</a:t>
            </a:fld>
            <a:endParaRPr lang="en-GB"/>
          </a:p>
        </p:txBody>
      </p:sp>
    </p:spTree>
    <p:extLst>
      <p:ext uri="{BB962C8B-B14F-4D97-AF65-F5344CB8AC3E}">
        <p14:creationId xmlns:p14="http://schemas.microsoft.com/office/powerpoint/2010/main" val="3529382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Advanced Python</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294173"/>
            <a:ext cx="1141183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Python has often been thought of as clean scripting language or a simple language to glue “real” applications together. This view is completely out of sync with the real possibilities of the Python language. This course will show you the true power of the language and the ecosystem. You will see that entire high-performance application stacks can be built in Python.</a:t>
            </a:r>
          </a:p>
        </p:txBody>
      </p:sp>
      <p:sp>
        <p:nvSpPr>
          <p:cNvPr id="17" name="TextBox 16"/>
          <p:cNvSpPr txBox="1"/>
          <p:nvPr/>
        </p:nvSpPr>
        <p:spPr>
          <a:xfrm>
            <a:off x="378089" y="2133796"/>
            <a:ext cx="11660404" cy="21698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Developers who need to be effective with Python immediately after the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Build rich MVC-based web applications with Pyramid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Ways to access relational databases from direct SQL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Accessing popular NoSQL, document-databases with MongoDB, </a:t>
            </a:r>
            <a:r>
              <a:rPr kumimoji="0" lang="en-GB" sz="1400" b="0" i="0" u="none" strike="noStrike" kern="1200" cap="none" spc="0" normalizeH="0" baseline="0" noProof="0" err="1">
                <a:ln>
                  <a:noFill/>
                </a:ln>
                <a:solidFill>
                  <a:srgbClr val="2E4C77"/>
                </a:solidFill>
                <a:effectLst/>
                <a:uLnTx/>
                <a:uFillTx/>
                <a:latin typeface="Calibri" panose="020F0502020204030204"/>
                <a:ea typeface="+mn-ea"/>
                <a:cs typeface="+mn-cs"/>
              </a:rPr>
              <a:t>PyMongo</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and </a:t>
            </a:r>
            <a:r>
              <a:rPr kumimoji="0" lang="en-GB" sz="1400" b="0" i="0" u="none" strike="noStrike" kern="1200" cap="none" spc="0" normalizeH="0" baseline="0" noProof="0" err="1">
                <a:ln>
                  <a:noFill/>
                </a:ln>
                <a:solidFill>
                  <a:srgbClr val="2E4C77"/>
                </a:solidFill>
                <a:effectLst/>
                <a:uLnTx/>
                <a:uFillTx/>
                <a:latin typeface="Calibri" panose="020F0502020204030204"/>
                <a:ea typeface="+mn-ea"/>
                <a:cs typeface="+mn-cs"/>
              </a:rPr>
              <a:t>MongoKit</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Build redistributable Windows-based EXEs that do not depend upon Python being installed on the target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How to test all these applications to keep them running correctly</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 </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4 days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E7C25EF1-8F91-7BBB-E74B-A934BC6E9C7B}"/>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99F860AC-1DD8-7A0C-8F48-6B09F33EF716}"/>
              </a:ext>
            </a:extLst>
          </p:cNvPr>
          <p:cNvSpPr>
            <a:spLocks noGrp="1"/>
          </p:cNvSpPr>
          <p:nvPr>
            <p:ph type="sldNum" sz="quarter" idx="12"/>
          </p:nvPr>
        </p:nvSpPr>
        <p:spPr/>
        <p:txBody>
          <a:bodyPr/>
          <a:lstStyle/>
          <a:p>
            <a:fld id="{9F83D49E-CAEC-45A8-9C29-E3755C42201B}" type="slidenum">
              <a:rPr lang="en-GB" smtClean="0"/>
              <a:t>119</a:t>
            </a:fld>
            <a:endParaRPr lang="en-GB"/>
          </a:p>
        </p:txBody>
      </p:sp>
    </p:spTree>
    <p:extLst>
      <p:ext uri="{BB962C8B-B14F-4D97-AF65-F5344CB8AC3E}">
        <p14:creationId xmlns:p14="http://schemas.microsoft.com/office/powerpoint/2010/main" val="2621040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hlinkClick r:id="rId2" action="ppaction://hlinksldjump"/>
          </p:cNvPr>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a:hlinkClick r:id="rId3" action="ppaction://hlinksldjump"/>
          </p:cNvPr>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00942" y="42843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Deliver Inspiring Messages</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364749" y="1496853"/>
            <a:ext cx="1125569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We empower</a:t>
            </a:r>
            <a:r>
              <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rPr>
              <a:t> </a:t>
            </a: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you to </a:t>
            </a:r>
            <a:r>
              <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rPr>
              <a:t>deliver inspiring messages</a:t>
            </a: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whenever you present, message or talk, helping you be more daring, creative and engaging in how you motivate and persuade others. This course equips you with powerful techniques that film writers use to make a dramatic dialogue seem natural and easy, and helps you build open and productive everyday business conversations. Participants discover how to use questions to create insights and opportunities for agreement and collaboration, to ensure any virtual or face-to-face conversation is engaging and reflects positivity and enthusiasm.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426611" y="2210317"/>
            <a:ext cx="11411831"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Put others at ease when starting a conversation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Allow others to feel comfortable engaging in an open dialogue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Energise a conversation when I speak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Build stronger business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Find common ground and agreement with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Talk more comfortably to other people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Stay open and responsive in conversations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Be more memorable – hold peoples’ attention and make them listen when speaking</a:t>
            </a: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49920" y="4897659"/>
            <a:ext cx="274365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x</a:t>
            </a:r>
          </a:p>
        </p:txBody>
      </p:sp>
      <p:sp>
        <p:nvSpPr>
          <p:cNvPr id="21" name="Rectangle 20"/>
          <p:cNvSpPr/>
          <p:nvPr/>
        </p:nvSpPr>
        <p:spPr>
          <a:xfrm>
            <a:off x="7372985" y="4991278"/>
            <a:ext cx="274365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x</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781E1E4D-33AC-CB41-DE72-AEA1D1B982C4}"/>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6B6A6657-8690-DF6A-1A33-92E2DBE845BC}"/>
              </a:ext>
            </a:extLst>
          </p:cNvPr>
          <p:cNvSpPr>
            <a:spLocks noGrp="1"/>
          </p:cNvSpPr>
          <p:nvPr>
            <p:ph type="sldNum" sz="quarter" idx="12"/>
          </p:nvPr>
        </p:nvSpPr>
        <p:spPr/>
        <p:txBody>
          <a:bodyPr/>
          <a:lstStyle/>
          <a:p>
            <a:fld id="{9F83D49E-CAEC-45A8-9C29-E3755C42201B}" type="slidenum">
              <a:rPr lang="en-GB" smtClean="0"/>
              <a:t>12</a:t>
            </a:fld>
            <a:endParaRPr lang="en-GB"/>
          </a:p>
        </p:txBody>
      </p:sp>
    </p:spTree>
    <p:extLst>
      <p:ext uri="{BB962C8B-B14F-4D97-AF65-F5344CB8AC3E}">
        <p14:creationId xmlns:p14="http://schemas.microsoft.com/office/powerpoint/2010/main" val="23213638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Getting Started with Python</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294173"/>
            <a:ext cx="114118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Python language has been emerging as a very powerful, flexible, and simple programming tool for building all manner of applications.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In this course, you will learn about Python and writing basic scripts. From there, you'll move on to many of the language features needed in all applications, and then explore some advanced functionality such as OO Python.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78089" y="1879598"/>
            <a:ext cx="11660404" cy="27238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Basic experience with some programming language (knowledge of Python is not assumed)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Python Interpreter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and Write Libraries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Built-In Python Data Structures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Comprehensions to write Concise Loops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Produce a Collection One Element at a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Basic OO Syntax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Implement Inheritance and Multiple Inheritance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Special Methods to Integrate with Python's Syntax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Write Python Code Using Proper Programming Style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First-Class Functions</a:t>
            </a: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32F2C9EA-9AA2-4412-5D97-965CD5081D65}"/>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24F9F6A0-9423-1BFD-B9A6-CC9F170B79CE}"/>
              </a:ext>
            </a:extLst>
          </p:cNvPr>
          <p:cNvSpPr>
            <a:spLocks noGrp="1"/>
          </p:cNvSpPr>
          <p:nvPr>
            <p:ph type="sldNum" sz="quarter" idx="12"/>
          </p:nvPr>
        </p:nvSpPr>
        <p:spPr/>
        <p:txBody>
          <a:bodyPr/>
          <a:lstStyle/>
          <a:p>
            <a:fld id="{9F83D49E-CAEC-45A8-9C29-E3755C42201B}" type="slidenum">
              <a:rPr lang="en-GB" smtClean="0"/>
              <a:t>120</a:t>
            </a:fld>
            <a:endParaRPr lang="en-GB"/>
          </a:p>
        </p:txBody>
      </p:sp>
    </p:spTree>
    <p:extLst>
      <p:ext uri="{BB962C8B-B14F-4D97-AF65-F5344CB8AC3E}">
        <p14:creationId xmlns:p14="http://schemas.microsoft.com/office/powerpoint/2010/main" val="330649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697531"/>
            <a:ext cx="11791058" cy="73282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a:ln>
                <a:noFill/>
              </a:ln>
              <a:solidFill>
                <a:srgbClr val="2E4C77"/>
              </a:solidFill>
              <a:effectLst/>
              <a:uLnTx/>
              <a:uFillTx/>
              <a:latin typeface="Calibri Light" panose="020F0302020204030204"/>
              <a:ea typeface="+mj-ea"/>
              <a:cs typeface="Calibri Light"/>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a:ln>
                <a:noFill/>
              </a:ln>
              <a:solidFill>
                <a:srgbClr val="2E4C77"/>
              </a:solidFill>
              <a:effectLst/>
              <a:uLnTx/>
              <a:uFillTx/>
              <a:latin typeface="Calibri Light" panose="020F0302020204030204"/>
              <a:ea typeface="Calibri Light" panose="020F0302020204030204"/>
              <a:cs typeface="Calibri Light" panose="020F0302020204030204"/>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6000" b="1" i="0" u="none" strike="noStrike" kern="1200" cap="none" spc="0" normalizeH="0" baseline="0" noProof="0">
              <a:ln>
                <a:noFill/>
              </a:ln>
              <a:solidFill>
                <a:srgbClr val="2E4C77"/>
              </a:solidFill>
              <a:effectLst/>
              <a:uLnTx/>
              <a:uFillTx/>
              <a:latin typeface="Calibri Light" panose="020F0302020204030204"/>
              <a:ea typeface="Calibri Light" panose="020F0302020204030204"/>
              <a:cs typeface="Calibri Light" panose="020F0302020204030204"/>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6000" b="1" i="0" u="none" strike="noStrike" kern="1200" cap="none" spc="0" normalizeH="0" baseline="0" noProof="0">
              <a:ln>
                <a:noFill/>
              </a:ln>
              <a:solidFill>
                <a:srgbClr val="2E4C77"/>
              </a:solidFill>
              <a:effectLst/>
              <a:uLnTx/>
              <a:uFillTx/>
              <a:latin typeface="Calibri Light" panose="020F0302020204030204"/>
              <a:ea typeface="Calibri Light" panose="020F0302020204030204"/>
              <a:cs typeface="Calibri Light" panose="020F0302020204030204"/>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6000" b="1" i="0" u="none" strike="noStrike" kern="1200" cap="none" spc="0" normalizeH="0" baseline="0" noProof="0">
              <a:ln>
                <a:noFill/>
              </a:ln>
              <a:solidFill>
                <a:srgbClr val="2E4C77"/>
              </a:solidFill>
              <a:effectLst/>
              <a:uLnTx/>
              <a:uFillTx/>
              <a:latin typeface="Calibri Light" panose="020F0302020204030204"/>
              <a:ea typeface="+mj-ea"/>
              <a:cs typeface="Calibri Light" panose="020F0302020204030204"/>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1200" b="1" i="0" u="none" strike="noStrike" kern="1200" cap="none" spc="0" normalizeH="0" baseline="0" noProof="0">
                <a:ln>
                  <a:noFill/>
                </a:ln>
                <a:solidFill>
                  <a:srgbClr val="2E4C77"/>
                </a:solidFill>
                <a:effectLst/>
                <a:uLnTx/>
                <a:uFillTx/>
                <a:latin typeface="Calibri" panose="020F0502020204030204"/>
                <a:ea typeface="+mj-ea"/>
                <a:cs typeface="+mj-cs"/>
              </a:rPr>
              <a:t>Java Developer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a:ln>
                <a:noFill/>
              </a:ln>
              <a:solidFill>
                <a:srgbClr val="2E4C77"/>
              </a:solidFill>
              <a:effectLst/>
              <a:uLnTx/>
              <a:uFillTx/>
              <a:latin typeface="Calibri Light" panose="020F0302020204030204"/>
              <a:ea typeface="+mj-ea"/>
              <a:cs typeface="Calibri Light"/>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294173"/>
            <a:ext cx="114118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highly practical instructor led Administering Red Hat Linux 7 - Part 1 training course introduces the delegate to the main concepts of the Red Hat Linux operating system and basic systems administration.</a:t>
            </a:r>
          </a:p>
        </p:txBody>
      </p:sp>
      <p:sp>
        <p:nvSpPr>
          <p:cNvPr id="17" name="TextBox 16"/>
          <p:cNvSpPr txBox="1"/>
          <p:nvPr/>
        </p:nvSpPr>
        <p:spPr>
          <a:xfrm>
            <a:off x="400942" y="1861910"/>
            <a:ext cx="11660404" cy="295465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Calibri" panose="020F0502020204030204"/>
                <a:cs typeface="Calibri" panose="020F0502020204030204"/>
              </a:rPr>
              <a:t>The Java Developer course is aimed at anyone with a little coding experience seeking to become a Java Developer, and existing developers seeking to migrate to Java.</a:t>
            </a:r>
            <a:endParaRPr kumimoji="0" lang="en-US" sz="1800" b="0" i="0" u="none" strike="noStrike" kern="1200" cap="none" spc="0" normalizeH="0" baseline="0" noProof="0">
              <a:ln>
                <a:noFill/>
              </a:ln>
              <a:solidFill>
                <a:srgbClr val="2E4C77"/>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Construct a Java app; perform basic 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Declare classes; instantiate and use objects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Differentiate between primitives and references; exploit the standard data types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Code decisions and loops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Group data using Array List and HashMap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Make the case for and code static fields and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Manage numbers and perform computations using the Math and Big Decimal classes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Process Strings and perform pattern matching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Manage exceptions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95410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 £1,695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Five days </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 name="TextBox 1">
            <a:extLst>
              <a:ext uri="{FF2B5EF4-FFF2-40B4-BE49-F238E27FC236}">
                <a16:creationId xmlns:a16="http://schemas.microsoft.com/office/drawing/2014/main" id="{BC90F035-23AF-58C1-E60B-B5817C39000D}"/>
              </a:ext>
            </a:extLst>
          </p:cNvPr>
          <p:cNvSpPr txBox="1"/>
          <p:nvPr/>
        </p:nvSpPr>
        <p:spPr>
          <a:xfrm>
            <a:off x="6454588" y="2680447"/>
            <a:ext cx="5342963"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Hide an object's data and its internal workings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Build objects that are composed of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Build objects that inherit state/behaviour from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Build flexible and scalable apps by exploiting abstraction and polymorphism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Read from and write to files and databases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Build a standalone executable from one or more modules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Calibri"/>
            </a:endParaRPr>
          </a:p>
        </p:txBody>
      </p:sp>
      <p:sp>
        <p:nvSpPr>
          <p:cNvPr id="9" name="Footer Placeholder 8">
            <a:extLst>
              <a:ext uri="{FF2B5EF4-FFF2-40B4-BE49-F238E27FC236}">
                <a16:creationId xmlns:a16="http://schemas.microsoft.com/office/drawing/2014/main" id="{E71037CC-8F1E-911D-B411-E2E1272D14F3}"/>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AF104B3E-5573-E652-8DE7-1B983403597C}"/>
              </a:ext>
            </a:extLst>
          </p:cNvPr>
          <p:cNvSpPr>
            <a:spLocks noGrp="1"/>
          </p:cNvSpPr>
          <p:nvPr>
            <p:ph type="sldNum" sz="quarter" idx="12"/>
          </p:nvPr>
        </p:nvSpPr>
        <p:spPr/>
        <p:txBody>
          <a:bodyPr/>
          <a:lstStyle/>
          <a:p>
            <a:fld id="{9F83D49E-CAEC-45A8-9C29-E3755C42201B}" type="slidenum">
              <a:rPr lang="en-GB" smtClean="0"/>
              <a:t>121</a:t>
            </a:fld>
            <a:endParaRPr lang="en-GB"/>
          </a:p>
        </p:txBody>
      </p:sp>
    </p:spTree>
    <p:extLst>
      <p:ext uri="{BB962C8B-B14F-4D97-AF65-F5344CB8AC3E}">
        <p14:creationId xmlns:p14="http://schemas.microsoft.com/office/powerpoint/2010/main" val="3720371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solidFill>
              <a:srgbClr val="E68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766371"/>
            <a:ext cx="11791058" cy="6012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a:ln>
                <a:noFill/>
              </a:ln>
              <a:solidFill>
                <a:srgbClr val="2E4C77"/>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a:ln>
                <a:noFill/>
              </a:ln>
              <a:solidFill>
                <a:srgbClr val="2E4C77"/>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2E4C77"/>
              </a:solidFill>
              <a:effectLst/>
              <a:uLnTx/>
              <a:uFillTx/>
              <a:latin typeface="Calibri Light" panose="020F0302020204030204"/>
              <a:ea typeface="+mj-ea"/>
              <a:cs typeface="Calibri Light"/>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Calibri"/>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Fundamentals of DevOps</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294173"/>
            <a:ext cx="114118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Linux Operating System and Bash Shell Programming training course introduces the delegate to the main concepts of the LINUX Operating System. The most commonly used commands are described in detail as are the command line wildcard and redirection facilities. The mechanisms by which a user acquires a login environment are discussed and the main features of the Bash shell are introduced. This course is designed to give delegates practical experience in developing and writing shell scripts. Most of the built-in Bash shell commands are introduced together with the main program control structures. This course is not suitable for C shell programmers.</a:t>
            </a:r>
          </a:p>
        </p:txBody>
      </p:sp>
      <p:sp>
        <p:nvSpPr>
          <p:cNvPr id="17" name="TextBox 16"/>
          <p:cNvSpPr txBox="1"/>
          <p:nvPr/>
        </p:nvSpPr>
        <p:spPr>
          <a:xfrm>
            <a:off x="378089" y="2125170"/>
            <a:ext cx="11660404" cy="216982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Calibri" panose="020F0502020204030204"/>
                <a:cs typeface="Calibri" panose="020F0502020204030204"/>
              </a:rPr>
              <a:t>While the course qualifies for an </a:t>
            </a:r>
            <a:r>
              <a:rPr kumimoji="0" lang="en-GB" sz="1200" b="0" i="0" u="none" strike="noStrike" kern="1200" cap="none" spc="0" normalizeH="0" baseline="0" noProof="0" err="1">
                <a:ln>
                  <a:noFill/>
                </a:ln>
                <a:solidFill>
                  <a:srgbClr val="2E4C77"/>
                </a:solidFill>
                <a:effectLst/>
                <a:uLnTx/>
                <a:uFillTx/>
                <a:latin typeface="Calibri" panose="020F0502020204030204"/>
                <a:ea typeface="Calibri" panose="020F0502020204030204"/>
                <a:cs typeface="Calibri" panose="020F0502020204030204"/>
              </a:rPr>
              <a:t>ICAgile</a:t>
            </a:r>
            <a:r>
              <a:rPr kumimoji="0" lang="en-GB" sz="1200" b="0" i="0" u="none" strike="noStrike" kern="1200" cap="none" spc="0" normalizeH="0" baseline="0" noProof="0">
                <a:ln>
                  <a:noFill/>
                </a:ln>
                <a:solidFill>
                  <a:srgbClr val="2E4C77"/>
                </a:solidFill>
                <a:effectLst/>
                <a:uLnTx/>
                <a:uFillTx/>
                <a:latin typeface="Calibri" panose="020F0502020204030204"/>
                <a:ea typeface="Calibri" panose="020F0502020204030204"/>
                <a:cs typeface="Calibri" panose="020F0502020204030204"/>
              </a:rPr>
              <a:t> certificate, the class is not written like an exam prep course. The material is designed for hands-on training in DevOps.</a:t>
            </a:r>
            <a:endParaRPr kumimoji="0" lang="en-GB" sz="1800" b="0" i="0" u="none" strike="noStrike" kern="1200" cap="none" spc="0" normalizeH="0" baseline="0" noProof="0">
              <a:ln>
                <a:noFill/>
              </a:ln>
              <a:solidFill>
                <a:srgbClr val="2E4C77"/>
              </a:solidFill>
              <a:effectLst/>
              <a:uLnTx/>
              <a:uFillTx/>
              <a:latin typeface="Calibri" panose="020F0502020204030204"/>
              <a:ea typeface="Calibri" panose="020F0502020204030204"/>
              <a:cs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Calibri" panose="020F0502020204030204"/>
                <a:cs typeface="Calibri" panose="020F0502020204030204"/>
              </a:rPr>
              <a:t>This course exposes students to different tools employed by DevOps practitioners. There are prerequisites for this course, Agile fundamentals, Agile Certified Scrum Master</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Git for configuration management</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Maven for build automation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Jenkins for continuous integration orchestration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SonarQube for code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Docker for application containerisation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Calibri"/>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231106"/>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 £1,695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Three days                                                         </a:t>
            </a:r>
            <a:r>
              <a:rPr kumimoji="0" lang="en-GB" sz="1400" b="0" i="0" u="none" strike="noStrike" kern="1200" cap="none" spc="0" normalizeH="0" baseline="0" noProof="0">
                <a:ln>
                  <a:noFill/>
                </a:ln>
                <a:solidFill>
                  <a:prstClr val="white"/>
                </a:solidFill>
                <a:effectLst/>
                <a:uLnTx/>
                <a:uFillTx/>
                <a:latin typeface="Calibri" panose="020F0502020204030204"/>
                <a:ea typeface="Calibri" panose="020F0502020204030204"/>
                <a:cs typeface="Calibri" panose="020F0502020204030204"/>
              </a:rPr>
              <a:t>There are prerequisites for this course, </a:t>
            </a:r>
            <a:endParaRPr kumimoji="0" lang="en-GB" sz="1400" b="1" i="0" u="none" strike="noStrike" kern="1200" cap="none" spc="0" normalizeH="0" baseline="0" noProof="0">
              <a:ln>
                <a:noFill/>
              </a:ln>
              <a:solidFill>
                <a:prstClr val="white"/>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Calibri" panose="020F0502020204030204"/>
                <a:cs typeface="Calibri" panose="020F0502020204030204"/>
              </a:rPr>
              <a:t>                                                                             Agile fundamentals, Agile Certified Scrum Master</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7488778" y="2910675"/>
            <a:ext cx="6463552" cy="1209328"/>
          </a:xfrm>
          <a:prstGeom prst="rect">
            <a:avLst/>
          </a:prstGeom>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7CAE9FFA-4B28-4F37-92E7-C0579C202BCF}"/>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5586959C-5ECF-0741-B12E-D7FF921663DA}"/>
              </a:ext>
            </a:extLst>
          </p:cNvPr>
          <p:cNvSpPr>
            <a:spLocks noGrp="1"/>
          </p:cNvSpPr>
          <p:nvPr>
            <p:ph type="sldNum" sz="quarter" idx="12"/>
          </p:nvPr>
        </p:nvSpPr>
        <p:spPr/>
        <p:txBody>
          <a:bodyPr/>
          <a:lstStyle/>
          <a:p>
            <a:fld id="{9F83D49E-CAEC-45A8-9C29-E3755C42201B}" type="slidenum">
              <a:rPr lang="en-GB" smtClean="0"/>
              <a:t>122</a:t>
            </a:fld>
            <a:endParaRPr lang="en-GB"/>
          </a:p>
        </p:txBody>
      </p:sp>
    </p:spTree>
    <p:extLst>
      <p:ext uri="{BB962C8B-B14F-4D97-AF65-F5344CB8AC3E}">
        <p14:creationId xmlns:p14="http://schemas.microsoft.com/office/powerpoint/2010/main" val="110280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hlinkClick r:id="rId2" action="ppaction://hlinksldjump"/>
          </p:cNvPr>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Leadership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1" name="Rounded Rectangle 20">
            <a:hlinkClick r:id="rId3" action="ppaction://hlinksldjump"/>
          </p:cNvPr>
          <p:cNvSpPr/>
          <p:nvPr/>
        </p:nvSpPr>
        <p:spPr>
          <a:xfrm>
            <a:off x="10076610" y="1697067"/>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4" action="ppaction://hlinksldjump"/>
          </p:cNvPr>
          <p:cNvSpPr/>
          <p:nvPr/>
        </p:nvSpPr>
        <p:spPr>
          <a:xfrm>
            <a:off x="8134568" y="1710201"/>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5" action="ppaction://hlinksldjump"/>
          </p:cNvPr>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6"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7"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7" action="ppaction://hlinksldjump"/>
          </p:cNvPr>
          <p:cNvSpPr txBox="1"/>
          <p:nvPr/>
        </p:nvSpPr>
        <p:spPr>
          <a:xfrm>
            <a:off x="2441816" y="1838548"/>
            <a:ext cx="16183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Motivating Yourself &amp; Others</a:t>
            </a:r>
          </a:p>
        </p:txBody>
      </p:sp>
      <p:sp>
        <p:nvSpPr>
          <p:cNvPr id="39" name="TextBox 38">
            <a:hlinkClick r:id="rId6" action="ppaction://hlinksldjump"/>
          </p:cNvPr>
          <p:cNvSpPr txBox="1"/>
          <p:nvPr/>
        </p:nvSpPr>
        <p:spPr>
          <a:xfrm>
            <a:off x="4285026" y="1836473"/>
            <a:ext cx="1817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Fundamentals of Key Account Management</a:t>
            </a:r>
          </a:p>
        </p:txBody>
      </p:sp>
      <p:sp>
        <p:nvSpPr>
          <p:cNvPr id="40" name="TextBox 39">
            <a:hlinkClick r:id="rId5" action="ppaction://hlinksldjump"/>
          </p:cNvPr>
          <p:cNvSpPr txBox="1"/>
          <p:nvPr/>
        </p:nvSpPr>
        <p:spPr>
          <a:xfrm>
            <a:off x="6267430" y="1814763"/>
            <a:ext cx="17072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Stepping up to Senior Management</a:t>
            </a:r>
          </a:p>
        </p:txBody>
      </p:sp>
      <p:sp>
        <p:nvSpPr>
          <p:cNvPr id="41" name="TextBox 40">
            <a:hlinkClick r:id="rId4" action="ppaction://hlinksldjump"/>
          </p:cNvPr>
          <p:cNvSpPr txBox="1"/>
          <p:nvPr/>
        </p:nvSpPr>
        <p:spPr>
          <a:xfrm>
            <a:off x="8454413" y="1836473"/>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Developing Others</a:t>
            </a:r>
          </a:p>
        </p:txBody>
      </p:sp>
      <p:sp>
        <p:nvSpPr>
          <p:cNvPr id="42" name="TextBox 41">
            <a:hlinkClick r:id="rId3" action="ppaction://hlinksldjump"/>
          </p:cNvPr>
          <p:cNvSpPr txBox="1"/>
          <p:nvPr/>
        </p:nvSpPr>
        <p:spPr>
          <a:xfrm>
            <a:off x="10035731" y="1833448"/>
            <a:ext cx="1913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Principles of Management &amp; Leadership- CMI Level 3</a:t>
            </a:r>
          </a:p>
        </p:txBody>
      </p:sp>
      <p:grpSp>
        <p:nvGrpSpPr>
          <p:cNvPr id="6" name="Group 5"/>
          <p:cNvGrpSpPr/>
          <p:nvPr/>
        </p:nvGrpSpPr>
        <p:grpSpPr>
          <a:xfrm>
            <a:off x="371576" y="1697070"/>
            <a:ext cx="1908949" cy="3885521"/>
            <a:chOff x="371576" y="1697070"/>
            <a:chExt cx="1908949" cy="3885521"/>
          </a:xfrm>
        </p:grpSpPr>
        <p:sp>
          <p:nvSpPr>
            <p:cNvPr id="37" name="Rounded Rectangle 36">
              <a:hlinkClick r:id="rId8"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8" action="ppaction://hlinksldjump"/>
            </p:cNvPr>
            <p:cNvSpPr txBox="1"/>
            <p:nvPr/>
          </p:nvSpPr>
          <p:spPr>
            <a:xfrm>
              <a:off x="634301" y="1838696"/>
              <a:ext cx="1333136"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Coaching Skills</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Calibri"/>
              </a:endParaRPr>
            </a:p>
          </p:txBody>
        </p:sp>
        <p:sp>
          <p:nvSpPr>
            <p:cNvPr id="43" name="TextBox 42">
              <a:hlinkClick r:id="rId9" action="ppaction://hlinksldjump"/>
            </p:cNvPr>
            <p:cNvSpPr txBox="1"/>
            <p:nvPr/>
          </p:nvSpPr>
          <p:spPr>
            <a:xfrm>
              <a:off x="371576" y="3681498"/>
              <a:ext cx="1908949"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Can be used as an introduction to coaching but can also form the basis of part of a larger programme that uses coaching as a means of working towards the achievement of strategic objectives.</a:t>
              </a:r>
            </a:p>
          </p:txBody>
        </p:sp>
      </p:grpSp>
      <p:sp>
        <p:nvSpPr>
          <p:cNvPr id="45" name="TextBox 44"/>
          <p:cNvSpPr txBox="1"/>
          <p:nvPr/>
        </p:nvSpPr>
        <p:spPr>
          <a:xfrm>
            <a:off x="2258623" y="3684716"/>
            <a:ext cx="1891678"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Explore some of the different motivational factors, and consider actions you can take to motivate yourself, your team, colleagues, and possibly those around you when working from home.</a:t>
            </a:r>
          </a:p>
        </p:txBody>
      </p:sp>
      <p:sp>
        <p:nvSpPr>
          <p:cNvPr id="46" name="TextBox 45"/>
          <p:cNvSpPr txBox="1"/>
          <p:nvPr/>
        </p:nvSpPr>
        <p:spPr>
          <a:xfrm>
            <a:off x="4250484" y="3823765"/>
            <a:ext cx="191686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Helping you to deliver short, medium and long term objectives, by proactively identifying key accounts in order to maximise potential.</a:t>
            </a:r>
          </a:p>
        </p:txBody>
      </p:sp>
      <p:sp>
        <p:nvSpPr>
          <p:cNvPr id="49" name="TextBox 48"/>
          <p:cNvSpPr txBox="1"/>
          <p:nvPr/>
        </p:nvSpPr>
        <p:spPr>
          <a:xfrm>
            <a:off x="6110660" y="3870980"/>
            <a:ext cx="203649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Introduction to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specific role, requirements and attributes of a senior manager, getting you started on developing the mind-set and skillset you need to make that important step.</a:t>
            </a:r>
          </a:p>
        </p:txBody>
      </p:sp>
      <p:sp>
        <p:nvSpPr>
          <p:cNvPr id="50" name="TextBox 49"/>
          <p:cNvSpPr txBox="1"/>
          <p:nvPr/>
        </p:nvSpPr>
        <p:spPr>
          <a:xfrm>
            <a:off x="8014826" y="3784550"/>
            <a:ext cx="2094877" cy="18235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a:ln>
                  <a:noFill/>
                </a:ln>
                <a:solidFill>
                  <a:srgbClr val="2E4C77"/>
                </a:solidFill>
                <a:effectLst/>
                <a:uLnTx/>
                <a:uFillTx/>
                <a:latin typeface="Calibri" panose="020F0502020204030204"/>
                <a:ea typeface="+mn-ea"/>
                <a:cs typeface="+mn-cs"/>
              </a:rPr>
              <a:t>Use your skills to help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a:ln>
                  <a:noFill/>
                </a:ln>
                <a:solidFill>
                  <a:srgbClr val="2E4C77"/>
                </a:solidFill>
                <a:effectLst/>
                <a:uLnTx/>
                <a:uFillTx/>
                <a:latin typeface="Calibri" panose="020F0502020204030204"/>
                <a:ea typeface="+mn-ea"/>
                <a:cs typeface="+mn-cs"/>
              </a:rPr>
              <a:t>others recognise and maximise potential development opportunities As well as improving results for your organisation, this also has the effect of increasing satisfaction and motivation.</a:t>
            </a:r>
          </a:p>
        </p:txBody>
      </p:sp>
      <p:sp>
        <p:nvSpPr>
          <p:cNvPr id="51" name="TextBox 50"/>
          <p:cNvSpPr txBox="1"/>
          <p:nvPr/>
        </p:nvSpPr>
        <p:spPr>
          <a:xfrm>
            <a:off x="10109703" y="3845397"/>
            <a:ext cx="1801302" cy="14927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Suitable for supervisors, team leaders and line managers who are new or fairly new to the role or who have had no previous training in people management.</a:t>
            </a: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p:cNvSpPr/>
          <p:nvPr/>
        </p:nvSpPr>
        <p:spPr>
          <a:xfrm>
            <a:off x="6499178" y="2416158"/>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8432643" y="2337869"/>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9" name="Oval 58"/>
          <p:cNvSpPr/>
          <p:nvPr/>
        </p:nvSpPr>
        <p:spPr>
          <a:xfrm>
            <a:off x="10365703" y="2346423"/>
            <a:ext cx="1289301" cy="1255123"/>
          </a:xfrm>
          <a:prstGeom prst="ellipse">
            <a:avLst/>
          </a:prstGeom>
          <a:solidFill>
            <a:srgbClr val="808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10">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8" action="ppaction://hlinksldjump"/>
          </p:cNvPr>
          <p:cNvPicPr>
            <a:picLocks noChangeAspect="1"/>
          </p:cNvPicPr>
          <p:nvPr/>
        </p:nvPicPr>
        <p:blipFill>
          <a:blip r:embed="rId11"/>
          <a:stretch>
            <a:fillRect/>
          </a:stretch>
        </p:blipFill>
        <p:spPr>
          <a:xfrm>
            <a:off x="781258" y="2444399"/>
            <a:ext cx="1048603" cy="1036410"/>
          </a:xfrm>
          <a:prstGeom prst="rect">
            <a:avLst/>
          </a:prstGeom>
        </p:spPr>
      </p:pic>
      <p:pic>
        <p:nvPicPr>
          <p:cNvPr id="9" name="Picture 8">
            <a:hlinkClick r:id="rId3" action="ppaction://hlinksldjump"/>
          </p:cNvPr>
          <p:cNvPicPr>
            <a:picLocks noChangeAspect="1"/>
          </p:cNvPicPr>
          <p:nvPr/>
        </p:nvPicPr>
        <p:blipFill>
          <a:blip r:embed="rId12">
            <a:clrChange>
              <a:clrFrom>
                <a:srgbClr val="000000"/>
              </a:clrFrom>
              <a:clrTo>
                <a:srgbClr val="000000">
                  <a:alpha val="0"/>
                </a:srgbClr>
              </a:clrTo>
            </a:clrChange>
          </a:blip>
          <a:stretch>
            <a:fillRect/>
          </a:stretch>
        </p:blipFill>
        <p:spPr>
          <a:xfrm>
            <a:off x="10573298" y="2732392"/>
            <a:ext cx="947410" cy="601241"/>
          </a:xfrm>
          <a:prstGeom prst="rect">
            <a:avLst/>
          </a:prstGeom>
        </p:spPr>
      </p:pic>
      <p:pic>
        <p:nvPicPr>
          <p:cNvPr id="12" name="Picture 11">
            <a:hlinkClick r:id="rId4" action="ppaction://hlinksldjump"/>
          </p:cNvPr>
          <p:cNvPicPr>
            <a:picLocks noChangeAspect="1"/>
          </p:cNvPicPr>
          <p:nvPr/>
        </p:nvPicPr>
        <p:blipFill>
          <a:blip r:embed="rId13">
            <a:clrChange>
              <a:clrFrom>
                <a:srgbClr val="000000"/>
              </a:clrFrom>
              <a:clrTo>
                <a:srgbClr val="000000">
                  <a:alpha val="0"/>
                </a:srgbClr>
              </a:clrTo>
            </a:clrChange>
          </a:blip>
          <a:stretch>
            <a:fillRect/>
          </a:stretch>
        </p:blipFill>
        <p:spPr>
          <a:xfrm>
            <a:off x="8725320" y="2510414"/>
            <a:ext cx="829641" cy="829641"/>
          </a:xfrm>
          <a:prstGeom prst="rect">
            <a:avLst/>
          </a:prstGeom>
        </p:spPr>
      </p:pic>
      <p:pic>
        <p:nvPicPr>
          <p:cNvPr id="13" name="Picture 12">
            <a:hlinkClick r:id="rId5" action="ppaction://hlinksldjump"/>
          </p:cNvPr>
          <p:cNvPicPr>
            <a:picLocks noChangeAspect="1"/>
          </p:cNvPicPr>
          <p:nvPr/>
        </p:nvPicPr>
        <p:blipFill rotWithShape="1">
          <a:blip r:embed="rId14">
            <a:clrChange>
              <a:clrFrom>
                <a:srgbClr val="212121"/>
              </a:clrFrom>
              <a:clrTo>
                <a:srgbClr val="212121">
                  <a:alpha val="0"/>
                </a:srgbClr>
              </a:clrTo>
            </a:clrChange>
          </a:blip>
          <a:srcRect b="12574"/>
          <a:stretch/>
        </p:blipFill>
        <p:spPr>
          <a:xfrm>
            <a:off x="6629508" y="2627353"/>
            <a:ext cx="854987" cy="804977"/>
          </a:xfrm>
          <a:prstGeom prst="rect">
            <a:avLst/>
          </a:prstGeom>
        </p:spPr>
      </p:pic>
      <p:pic>
        <p:nvPicPr>
          <p:cNvPr id="14" name="Picture 13">
            <a:hlinkClick r:id="rId6" action="ppaction://hlinksldjump"/>
          </p:cNvPr>
          <p:cNvPicPr>
            <a:picLocks noChangeAspect="1"/>
          </p:cNvPicPr>
          <p:nvPr/>
        </p:nvPicPr>
        <p:blipFill>
          <a:blip r:embed="rId15">
            <a:clrChange>
              <a:clrFrom>
                <a:srgbClr val="000000"/>
              </a:clrFrom>
              <a:clrTo>
                <a:srgbClr val="000000">
                  <a:alpha val="0"/>
                </a:srgbClr>
              </a:clrTo>
            </a:clrChange>
          </a:blip>
          <a:stretch>
            <a:fillRect/>
          </a:stretch>
        </p:blipFill>
        <p:spPr>
          <a:xfrm>
            <a:off x="4822696" y="2667584"/>
            <a:ext cx="724513" cy="724513"/>
          </a:xfrm>
          <a:prstGeom prst="rect">
            <a:avLst/>
          </a:prstGeom>
        </p:spPr>
      </p:pic>
      <p:sp>
        <p:nvSpPr>
          <p:cNvPr id="54" name="Oval 53"/>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55" name="Picture 54">
            <a:hlinkClick r:id="rId16" action="ppaction://hlinksldjump"/>
          </p:cNvPr>
          <p:cNvPicPr>
            <a:picLocks noChangeAspect="1"/>
          </p:cNvPicPr>
          <p:nvPr/>
        </p:nvPicPr>
        <p:blipFill>
          <a:blip r:embed="rId10">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10" name="Footer Placeholder 9">
            <a:extLst>
              <a:ext uri="{FF2B5EF4-FFF2-40B4-BE49-F238E27FC236}">
                <a16:creationId xmlns:a16="http://schemas.microsoft.com/office/drawing/2014/main" id="{D2EF7237-FE82-150A-E019-B2090C9E80FC}"/>
              </a:ext>
            </a:extLst>
          </p:cNvPr>
          <p:cNvSpPr>
            <a:spLocks noGrp="1"/>
          </p:cNvSpPr>
          <p:nvPr>
            <p:ph type="ftr" sz="quarter" idx="11"/>
          </p:nvPr>
        </p:nvSpPr>
        <p:spPr/>
        <p:txBody>
          <a:bodyPr/>
          <a:lstStyle/>
          <a:p>
            <a:r>
              <a:rPr lang="en-GB"/>
              <a:t>Smart Training Potential</a:t>
            </a:r>
          </a:p>
        </p:txBody>
      </p:sp>
      <p:sp>
        <p:nvSpPr>
          <p:cNvPr id="15" name="Slide Number Placeholder 14">
            <a:extLst>
              <a:ext uri="{FF2B5EF4-FFF2-40B4-BE49-F238E27FC236}">
                <a16:creationId xmlns:a16="http://schemas.microsoft.com/office/drawing/2014/main" id="{CE0E3CAE-4B14-49DD-B831-9DE2F852901B}"/>
              </a:ext>
            </a:extLst>
          </p:cNvPr>
          <p:cNvSpPr>
            <a:spLocks noGrp="1"/>
          </p:cNvSpPr>
          <p:nvPr>
            <p:ph type="sldNum" sz="quarter" idx="12"/>
          </p:nvPr>
        </p:nvSpPr>
        <p:spPr/>
        <p:txBody>
          <a:bodyPr/>
          <a:lstStyle/>
          <a:p>
            <a:fld id="{9F83D49E-CAEC-45A8-9C29-E3755C42201B}" type="slidenum">
              <a:rPr lang="en-GB" smtClean="0"/>
              <a:t>123</a:t>
            </a:fld>
            <a:endParaRPr lang="en-GB"/>
          </a:p>
        </p:txBody>
      </p:sp>
      <p:pic>
        <p:nvPicPr>
          <p:cNvPr id="2" name="Picture 1">
            <a:hlinkClick r:id="rId17" action="ppaction://hlinksldjump"/>
            <a:extLst>
              <a:ext uri="{FF2B5EF4-FFF2-40B4-BE49-F238E27FC236}">
                <a16:creationId xmlns:a16="http://schemas.microsoft.com/office/drawing/2014/main" id="{E6AE939B-28E1-2CA2-9A30-3E8761EA5EC8}"/>
              </a:ext>
            </a:extLst>
          </p:cNvPr>
          <p:cNvPicPr>
            <a:picLocks noChangeAspect="1"/>
          </p:cNvPicPr>
          <p:nvPr/>
        </p:nvPicPr>
        <p:blipFill>
          <a:blip r:embed="rId18">
            <a:clrChange>
              <a:clrFrom>
                <a:srgbClr val="000000"/>
              </a:clrFrom>
              <a:clrTo>
                <a:srgbClr val="000000">
                  <a:alpha val="0"/>
                </a:srgbClr>
              </a:clrTo>
            </a:clrChange>
          </a:blip>
          <a:stretch>
            <a:fillRect/>
          </a:stretch>
        </p:blipFill>
        <p:spPr>
          <a:xfrm>
            <a:off x="2717682" y="2503253"/>
            <a:ext cx="1118091" cy="1118091"/>
          </a:xfrm>
          <a:prstGeom prst="rect">
            <a:avLst/>
          </a:prstGeom>
        </p:spPr>
      </p:pic>
    </p:spTree>
    <p:extLst>
      <p:ext uri="{BB962C8B-B14F-4D97-AF65-F5344CB8AC3E}">
        <p14:creationId xmlns:p14="http://schemas.microsoft.com/office/powerpoint/2010/main" val="21231749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Leadership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2" action="ppaction://hlinksldjump"/>
          </p:cNvPr>
          <p:cNvSpPr/>
          <p:nvPr/>
        </p:nvSpPr>
        <p:spPr>
          <a:xfrm>
            <a:off x="8134568" y="1710201"/>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3" action="ppaction://hlinksldjump"/>
          </p:cNvPr>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4"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5"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5" action="ppaction://hlinksldjump"/>
          </p:cNvPr>
          <p:cNvSpPr txBox="1"/>
          <p:nvPr/>
        </p:nvSpPr>
        <p:spPr>
          <a:xfrm>
            <a:off x="2441816" y="1838548"/>
            <a:ext cx="16183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Leadership under Pressure</a:t>
            </a:r>
          </a:p>
        </p:txBody>
      </p:sp>
      <p:sp>
        <p:nvSpPr>
          <p:cNvPr id="39" name="TextBox 38">
            <a:hlinkClick r:id="rId4" action="ppaction://hlinksldjump"/>
          </p:cNvPr>
          <p:cNvSpPr txBox="1"/>
          <p:nvPr/>
        </p:nvSpPr>
        <p:spPr>
          <a:xfrm>
            <a:off x="4285026" y="1836473"/>
            <a:ext cx="1817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Management Fundamentals</a:t>
            </a:r>
          </a:p>
        </p:txBody>
      </p:sp>
      <p:sp>
        <p:nvSpPr>
          <p:cNvPr id="40" name="TextBox 39">
            <a:hlinkClick r:id="rId3" action="ppaction://hlinksldjump"/>
          </p:cNvPr>
          <p:cNvSpPr txBox="1"/>
          <p:nvPr/>
        </p:nvSpPr>
        <p:spPr>
          <a:xfrm>
            <a:off x="6267430" y="1814763"/>
            <a:ext cx="17072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Performance Management</a:t>
            </a:r>
          </a:p>
        </p:txBody>
      </p:sp>
      <p:sp>
        <p:nvSpPr>
          <p:cNvPr id="41" name="TextBox 40">
            <a:hlinkClick r:id="rId2" action="ppaction://hlinksldjump"/>
          </p:cNvPr>
          <p:cNvSpPr txBox="1"/>
          <p:nvPr/>
        </p:nvSpPr>
        <p:spPr>
          <a:xfrm>
            <a:off x="8064440" y="1793053"/>
            <a:ext cx="19174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Leading in a Constantly Changing Environment</a:t>
            </a:r>
          </a:p>
        </p:txBody>
      </p:sp>
      <p:grpSp>
        <p:nvGrpSpPr>
          <p:cNvPr id="6" name="Group 5"/>
          <p:cNvGrpSpPr/>
          <p:nvPr/>
        </p:nvGrpSpPr>
        <p:grpSpPr>
          <a:xfrm>
            <a:off x="395166" y="1661516"/>
            <a:ext cx="1911277" cy="3921075"/>
            <a:chOff x="395166" y="1661516"/>
            <a:chExt cx="1911277" cy="3921075"/>
          </a:xfrm>
        </p:grpSpPr>
        <p:sp>
          <p:nvSpPr>
            <p:cNvPr id="37" name="Rounded Rectangle 36">
              <a:hlinkClick r:id="rId6"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7" action="ppaction://hlinksldjump"/>
            </p:cNvPr>
            <p:cNvSpPr txBox="1"/>
            <p:nvPr/>
          </p:nvSpPr>
          <p:spPr>
            <a:xfrm>
              <a:off x="395166" y="1661516"/>
              <a:ext cx="179024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Leadership &amp; Management- ILM Level 3</a:t>
              </a:r>
            </a:p>
          </p:txBody>
        </p:sp>
        <p:sp>
          <p:nvSpPr>
            <p:cNvPr id="43" name="TextBox 42">
              <a:hlinkClick r:id="rId7" action="ppaction://hlinksldjump"/>
            </p:cNvPr>
            <p:cNvSpPr txBox="1"/>
            <p:nvPr/>
          </p:nvSpPr>
          <p:spPr>
            <a:xfrm>
              <a:off x="400110" y="3636818"/>
              <a:ext cx="1906333"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Provides supervisors and line managers with a recognised qualification whilst sharing insight and learning on the fundamentals of management and the core skills required for the new manager.</a:t>
              </a:r>
            </a:p>
          </p:txBody>
        </p:sp>
      </p:grpSp>
      <p:sp>
        <p:nvSpPr>
          <p:cNvPr id="45" name="TextBox 44"/>
          <p:cNvSpPr txBox="1"/>
          <p:nvPr/>
        </p:nvSpPr>
        <p:spPr>
          <a:xfrm>
            <a:off x="2297072" y="3871431"/>
            <a:ext cx="1891678"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Develop the leadership skills you need to lead successfully through times of pressure, stress and crisis.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6" name="TextBox 45"/>
          <p:cNvSpPr txBox="1"/>
          <p:nvPr/>
        </p:nvSpPr>
        <p:spPr>
          <a:xfrm>
            <a:off x="4195958" y="3761755"/>
            <a:ext cx="1960015"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Consists of 13 online management training sessions. The course is accredited by the ILM, and seeks to provide a firm foundation in management skills best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9" name="TextBox 48"/>
          <p:cNvSpPr txBox="1"/>
          <p:nvPr/>
        </p:nvSpPr>
        <p:spPr>
          <a:xfrm>
            <a:off x="6196847" y="3766707"/>
            <a:ext cx="187143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Introduces managers to the fundamentals of leading a team, with a focus on developing awareness of the importance of an effective management style.</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0" name="TextBox 49"/>
          <p:cNvSpPr txBox="1"/>
          <p:nvPr/>
        </p:nvSpPr>
        <p:spPr>
          <a:xfrm>
            <a:off x="8034590" y="3706403"/>
            <a:ext cx="2034350"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Develop the skills and behaviours you need to cope and draw a vision that inspires teams to follow you. You’ll learn to recognise volatile, uncertain, complex and ambiguous situations during this course.</a:t>
            </a: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p:cNvSpPr/>
          <p:nvPr/>
        </p:nvSpPr>
        <p:spPr>
          <a:xfrm>
            <a:off x="6499178" y="2416158"/>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8432643" y="2337869"/>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8">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7" name="Picture 6">
            <a:hlinkClick r:id="rId3"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6668490" y="2709533"/>
            <a:ext cx="828999" cy="828999"/>
          </a:xfrm>
          <a:prstGeom prst="rect">
            <a:avLst/>
          </a:prstGeom>
        </p:spPr>
      </p:pic>
      <p:pic>
        <p:nvPicPr>
          <p:cNvPr id="15" name="Picture 14">
            <a:hlinkClick r:id="rId2" action="ppaction://hlinksldjump"/>
          </p:cNvPr>
          <p:cNvPicPr>
            <a:picLocks noChangeAspect="1"/>
          </p:cNvPicPr>
          <p:nvPr/>
        </p:nvPicPr>
        <p:blipFill>
          <a:blip r:embed="rId10">
            <a:clrChange>
              <a:clrFrom>
                <a:srgbClr val="000000"/>
              </a:clrFrom>
              <a:clrTo>
                <a:srgbClr val="000000">
                  <a:alpha val="0"/>
                </a:srgbClr>
              </a:clrTo>
            </a:clrChange>
          </a:blip>
          <a:stretch>
            <a:fillRect/>
          </a:stretch>
        </p:blipFill>
        <p:spPr>
          <a:xfrm>
            <a:off x="8606489" y="2515032"/>
            <a:ext cx="925562" cy="925562"/>
          </a:xfrm>
          <a:prstGeom prst="rect">
            <a:avLst/>
          </a:prstGeom>
        </p:spPr>
      </p:pic>
      <p:pic>
        <p:nvPicPr>
          <p:cNvPr id="16" name="Picture 15">
            <a:hlinkClick r:id="rId4"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4823000" y="2646835"/>
            <a:ext cx="829281" cy="829281"/>
          </a:xfrm>
          <a:prstGeom prst="rect">
            <a:avLst/>
          </a:prstGeom>
        </p:spPr>
      </p:pic>
      <p:pic>
        <p:nvPicPr>
          <p:cNvPr id="17" name="Picture 16">
            <a:hlinkClick r:id="rId5" action="ppaction://hlinksldjump"/>
          </p:cNvPr>
          <p:cNvPicPr>
            <a:picLocks noChangeAspect="1"/>
          </p:cNvPicPr>
          <p:nvPr/>
        </p:nvPicPr>
        <p:blipFill>
          <a:blip r:embed="rId12">
            <a:clrChange>
              <a:clrFrom>
                <a:srgbClr val="000000"/>
              </a:clrFrom>
              <a:clrTo>
                <a:srgbClr val="000000">
                  <a:alpha val="0"/>
                </a:srgbClr>
              </a:clrTo>
            </a:clrChange>
          </a:blip>
          <a:stretch>
            <a:fillRect/>
          </a:stretch>
        </p:blipFill>
        <p:spPr>
          <a:xfrm>
            <a:off x="2868930" y="2632755"/>
            <a:ext cx="756302" cy="756302"/>
          </a:xfrm>
          <a:prstGeom prst="rect">
            <a:avLst/>
          </a:prstGeom>
        </p:spPr>
      </p:pic>
      <p:pic>
        <p:nvPicPr>
          <p:cNvPr id="18" name="Picture 17">
            <a:hlinkClick r:id="rId7" action="ppaction://hlinksldjump"/>
          </p:cNvPr>
          <p:cNvPicPr>
            <a:picLocks noChangeAspect="1"/>
          </p:cNvPicPr>
          <p:nvPr/>
        </p:nvPicPr>
        <p:blipFill>
          <a:blip r:embed="rId13">
            <a:clrChange>
              <a:clrFrom>
                <a:srgbClr val="000000"/>
              </a:clrFrom>
              <a:clrTo>
                <a:srgbClr val="000000">
                  <a:alpha val="0"/>
                </a:srgbClr>
              </a:clrTo>
            </a:clrChange>
          </a:blip>
          <a:stretch>
            <a:fillRect/>
          </a:stretch>
        </p:blipFill>
        <p:spPr>
          <a:xfrm>
            <a:off x="336093" y="1870168"/>
            <a:ext cx="1922155" cy="1922155"/>
          </a:xfrm>
          <a:prstGeom prst="rect">
            <a:avLst/>
          </a:prstGeom>
        </p:spPr>
      </p:pic>
      <p:sp>
        <p:nvSpPr>
          <p:cNvPr id="42" name="Oval 41"/>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54" name="Picture 53">
            <a:hlinkClick r:id="rId14" action="ppaction://hlinksldjump"/>
          </p:cNvPr>
          <p:cNvPicPr>
            <a:picLocks noChangeAspect="1"/>
          </p:cNvPicPr>
          <p:nvPr/>
        </p:nvPicPr>
        <p:blipFill>
          <a:blip r:embed="rId8">
            <a:clrChange>
              <a:clrFrom>
                <a:srgbClr val="000000"/>
              </a:clrFrom>
              <a:clrTo>
                <a:srgbClr val="000000">
                  <a:alpha val="0"/>
                </a:srgbClr>
              </a:clrTo>
            </a:clrChange>
          </a:blip>
          <a:stretch>
            <a:fillRect/>
          </a:stretch>
        </p:blipFill>
        <p:spPr>
          <a:xfrm>
            <a:off x="8769805" y="513875"/>
            <a:ext cx="456142" cy="456142"/>
          </a:xfrm>
          <a:prstGeom prst="rect">
            <a:avLst/>
          </a:prstGeom>
        </p:spPr>
      </p:pic>
      <p:sp>
        <p:nvSpPr>
          <p:cNvPr id="55" name="Right Arrow 54">
            <a:hlinkClick r:id="" action="ppaction://hlinkshowjump?jump=previousslide"/>
          </p:cNvPr>
          <p:cNvSpPr/>
          <p:nvPr/>
        </p:nvSpPr>
        <p:spPr>
          <a:xfrm rot="10800000">
            <a:off x="10309849" y="606622"/>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5BB1F9A-1858-62D0-6E44-607E121A1244}"/>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94C21541-985A-3FFE-46B7-186D43AF27AC}"/>
              </a:ext>
            </a:extLst>
          </p:cNvPr>
          <p:cNvSpPr>
            <a:spLocks noGrp="1"/>
          </p:cNvSpPr>
          <p:nvPr>
            <p:ph type="sldNum" sz="quarter" idx="12"/>
          </p:nvPr>
        </p:nvSpPr>
        <p:spPr/>
        <p:txBody>
          <a:bodyPr/>
          <a:lstStyle/>
          <a:p>
            <a:fld id="{9F83D49E-CAEC-45A8-9C29-E3755C42201B}" type="slidenum">
              <a:rPr lang="en-GB" smtClean="0"/>
              <a:t>124</a:t>
            </a:fld>
            <a:endParaRPr lang="en-GB"/>
          </a:p>
        </p:txBody>
      </p:sp>
    </p:spTree>
    <p:extLst>
      <p:ext uri="{BB962C8B-B14F-4D97-AF65-F5344CB8AC3E}">
        <p14:creationId xmlns:p14="http://schemas.microsoft.com/office/powerpoint/2010/main" val="25110576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474520"/>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Coaching Skills</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20982"/>
            <a:ext cx="114118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one-day workshop can be used as an introduction to coaching but can also form the basis of part of a larger programme that uses coaching as a means of working towards the achievement of strategic objectives. Programmes can be tailored to suit the needs of individual clients.</a:t>
            </a:r>
            <a:endPar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86593" y="2172147"/>
            <a:ext cx="11660404" cy="19851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Managers, Team Leaders and Supervisors.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rPr>
              <a:t>By end of course, you will be able to: </a:t>
            </a: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Explain the basic tools and models used in coaching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Develop effective questioning skills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Recognise the importance of effective listening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Describe the GROW model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Demonstrate the use of coaching to support the appraisal process</a:t>
            </a:r>
          </a:p>
        </p:txBody>
      </p:sp>
      <p:sp>
        <p:nvSpPr>
          <p:cNvPr id="6" name="Rectangle 5"/>
          <p:cNvSpPr/>
          <p:nvPr/>
        </p:nvSpPr>
        <p:spPr>
          <a:xfrm>
            <a:off x="349920" y="4713438"/>
            <a:ext cx="117167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 day                                                                   N/A                                                                                              £295 per person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8765648" y="510894"/>
            <a:ext cx="451143" cy="457240"/>
          </a:xfrm>
          <a:prstGeom prst="rect">
            <a:avLst/>
          </a:prstGeom>
        </p:spPr>
      </p:pic>
      <p:sp>
        <p:nvSpPr>
          <p:cNvPr id="21" name="Right Arrow 20">
            <a:hlinkClick r:id="" action="ppaction://hlinkshowjump?jump=previousslide"/>
          </p:cNvPr>
          <p:cNvSpPr/>
          <p:nvPr/>
        </p:nvSpPr>
        <p:spPr>
          <a:xfrm rot="10800000">
            <a:off x="10309849" y="606622"/>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56514E36-3620-6607-5B3B-6236D893FD89}"/>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535148C9-DD29-445F-6A4E-8172A615A7BF}"/>
              </a:ext>
            </a:extLst>
          </p:cNvPr>
          <p:cNvSpPr>
            <a:spLocks noGrp="1"/>
          </p:cNvSpPr>
          <p:nvPr>
            <p:ph type="sldNum" sz="quarter" idx="12"/>
          </p:nvPr>
        </p:nvSpPr>
        <p:spPr/>
        <p:txBody>
          <a:bodyPr/>
          <a:lstStyle/>
          <a:p>
            <a:fld id="{9F83D49E-CAEC-45A8-9C29-E3755C42201B}" type="slidenum">
              <a:rPr lang="en-GB" smtClean="0"/>
              <a:t>125</a:t>
            </a:fld>
            <a:endParaRPr lang="en-GB"/>
          </a:p>
        </p:txBody>
      </p:sp>
    </p:spTree>
    <p:extLst>
      <p:ext uri="{BB962C8B-B14F-4D97-AF65-F5344CB8AC3E}">
        <p14:creationId xmlns:p14="http://schemas.microsoft.com/office/powerpoint/2010/main" val="5625217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Motivating yourself and others as a remote-worker</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294173"/>
            <a:ext cx="1141183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E4C77"/>
                </a:solidFill>
                <a:effectLst/>
                <a:uLnTx/>
                <a:uFillTx/>
                <a:latin typeface="Calibri" panose="020F0502020204030204"/>
                <a:ea typeface="+mn-ea"/>
                <a:cs typeface="+mn-cs"/>
              </a:rPr>
              <a:t>Motivated people are more engaged, happy and perform better in the workplace. Many of us can think of times when we’ve been motivated – and probably times when we’ve struggled to motivate ourselves. There are many factors that can impact our motivation, both within and external to ourselves. Working remotely can in itself be challenging to our motivation, where perhaps we may be missing the companionship and encouragement of our colleagues, we may miss the direction provided when we’re working in close proximity to our manager and team and may feel quite isolated and alone. This half day session will give you the opportunity to explore some of the different motivational factors, and consider actions you can take to motivate yourself, your team, colleagues, and possibly those around you when working from home. This current course outline is specifically tailored to allow time for sharing of thoughts, emotions and behaviours experienced during the Coronavirus pandemic.</a:t>
            </a:r>
            <a:endParaRPr kumimoji="0" lang="en-GB" sz="1200" b="1" i="0" u="none" strike="noStrike" kern="1200" cap="none" spc="0" normalizeH="0" baseline="0" noProof="0" dirty="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2" y="2480841"/>
            <a:ext cx="11660404" cy="19851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Managers, Team Leaders and Supervisors </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how it feels to be motivated – or not!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Recognise what motivates 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the barriers to feeling motivated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Plan how to achieve the goal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Demonstrate how you can motivate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 strategies to deal with times when your motivation is challenged</a:t>
            </a: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½ day	                                                      N/A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£295 per person</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05166"/>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79C5592-17E4-685F-8719-2DB4E9F6C382}"/>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3AD4DA24-FEC6-6A74-6BA8-40C7853013AC}"/>
              </a:ext>
            </a:extLst>
          </p:cNvPr>
          <p:cNvSpPr>
            <a:spLocks noGrp="1"/>
          </p:cNvSpPr>
          <p:nvPr>
            <p:ph type="sldNum" sz="quarter" idx="12"/>
          </p:nvPr>
        </p:nvSpPr>
        <p:spPr/>
        <p:txBody>
          <a:bodyPr/>
          <a:lstStyle/>
          <a:p>
            <a:fld id="{9F83D49E-CAEC-45A8-9C29-E3755C42201B}" type="slidenum">
              <a:rPr lang="en-GB" smtClean="0"/>
              <a:t>126</a:t>
            </a:fld>
            <a:endParaRPr lang="en-GB"/>
          </a:p>
        </p:txBody>
      </p:sp>
    </p:spTree>
    <p:extLst>
      <p:ext uri="{BB962C8B-B14F-4D97-AF65-F5344CB8AC3E}">
        <p14:creationId xmlns:p14="http://schemas.microsoft.com/office/powerpoint/2010/main" val="20081113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Fundamentals of Key Account Management</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294173"/>
            <a:ext cx="114118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To deliver short, medium and long term objectives of the business it is essential to proactively identify an prioritise key accounts in order to maximise potential. You will need to understand decision-maker units and align your selling style to the client buying styles.</a:t>
            </a:r>
          </a:p>
        </p:txBody>
      </p:sp>
      <p:sp>
        <p:nvSpPr>
          <p:cNvPr id="17" name="TextBox 16"/>
          <p:cNvSpPr txBox="1"/>
          <p:nvPr/>
        </p:nvSpPr>
        <p:spPr>
          <a:xfrm>
            <a:off x="406258" y="1861662"/>
            <a:ext cx="11660404" cy="25391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virtual programme has been designed for new and existing Key Account Managers that manage multiple accounts who have had little or no formal 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It is not suitable for Key Account Managers who deal with one large strategic account - we recommend an in-depth tailored programme delivered in-house.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and understand the criteria for key accounts, relative to your organisation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Review different ways to virtually connect with the clients and move business forward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Manage your business relationships to increase your business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Manage yourself and your time more effectively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Revisit the business-critical communication skills necessary for Key Account Management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how behaviours affect both you and your clients Be aware of your motivational drivers and behavioural techniques so that you create powerful perceptions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Build a personal action plan of things you will do differently</a:t>
            </a:r>
            <a:endPar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2157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1 x 3 hour virtual sessions                                                      N/A                                                                                                                         £625 per person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6-8 hours on-demand learning                                                                                                                                                                              £4,925 group booking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30 minutes coaching (optional extra for teams</a:t>
            </a: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F8A1D55-777A-F85C-E6F8-A583F4728C99}"/>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6F03D456-11AD-B46F-C8F2-4D70DE5C7367}"/>
              </a:ext>
            </a:extLst>
          </p:cNvPr>
          <p:cNvSpPr>
            <a:spLocks noGrp="1"/>
          </p:cNvSpPr>
          <p:nvPr>
            <p:ph type="sldNum" sz="quarter" idx="12"/>
          </p:nvPr>
        </p:nvSpPr>
        <p:spPr/>
        <p:txBody>
          <a:bodyPr/>
          <a:lstStyle/>
          <a:p>
            <a:fld id="{9F83D49E-CAEC-45A8-9C29-E3755C42201B}" type="slidenum">
              <a:rPr lang="en-GB" smtClean="0"/>
              <a:t>127</a:t>
            </a:fld>
            <a:endParaRPr lang="en-GB"/>
          </a:p>
        </p:txBody>
      </p:sp>
    </p:spTree>
    <p:extLst>
      <p:ext uri="{BB962C8B-B14F-4D97-AF65-F5344CB8AC3E}">
        <p14:creationId xmlns:p14="http://schemas.microsoft.com/office/powerpoint/2010/main" val="6711156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606622"/>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Stepping up to senior management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640381"/>
            <a:ext cx="114118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90-minute virtual session will introduce you to the specific role, requirements and attributes of a senior manager, and will get you started on developing the mind-set and skillset you need to make that important step. You will also learn about organisational politics and how to leverage internal power structures to build your power base, developing your unique personal brand, and crucially how to ensure that you meet the needs of your followers.</a:t>
            </a:r>
          </a:p>
        </p:txBody>
      </p:sp>
      <p:sp>
        <p:nvSpPr>
          <p:cNvPr id="17" name="TextBox 16"/>
          <p:cNvSpPr txBox="1"/>
          <p:nvPr/>
        </p:nvSpPr>
        <p:spPr>
          <a:xfrm>
            <a:off x="349920" y="2372612"/>
            <a:ext cx="11660404" cy="18004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short session will benefit those new to senior management, or who wish to expand and consolidate their skills in a senior role. Sales, Managers, Team Leaders and Supervisors.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Formulate your USP as a senior manager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and develop the skills needed for the senior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 an action plan for successfully stepping 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Training options for groups/teams &amp; organisation-wide</a:t>
            </a:r>
            <a:endPar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462852" cy="12311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90 minutes                                                         N/A                                                                                            £395 per person                                                                                                                                  							               £2,295 group booking</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A73E585F-6883-63A8-46AD-45977AAAF6F0}"/>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4D225856-8B0A-AA2E-759E-37678920AEE9}"/>
              </a:ext>
            </a:extLst>
          </p:cNvPr>
          <p:cNvSpPr>
            <a:spLocks noGrp="1"/>
          </p:cNvSpPr>
          <p:nvPr>
            <p:ph type="sldNum" sz="quarter" idx="12"/>
          </p:nvPr>
        </p:nvSpPr>
        <p:spPr/>
        <p:txBody>
          <a:bodyPr/>
          <a:lstStyle/>
          <a:p>
            <a:fld id="{9F83D49E-CAEC-45A8-9C29-E3755C42201B}" type="slidenum">
              <a:rPr lang="en-GB" smtClean="0"/>
              <a:t>128</a:t>
            </a:fld>
            <a:endParaRPr lang="en-GB"/>
          </a:p>
        </p:txBody>
      </p:sp>
    </p:spTree>
    <p:extLst>
      <p:ext uri="{BB962C8B-B14F-4D97-AF65-F5344CB8AC3E}">
        <p14:creationId xmlns:p14="http://schemas.microsoft.com/office/powerpoint/2010/main" val="31041888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Developing others</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294173"/>
            <a:ext cx="114118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‘Development’ is about striving for peak performance through continuously improving attitudes, behaviour, knowledge, capabilities, experience and skills. We cover how development need not be time-consuming or costly. Learning occurs naturally to all of us, all of the time, and as a manager of other people you can use your skills to help them to recognise and maximise all potential development opportunities within the course of their everyday work. As well as improving results for your organisation, this also has the effect of increasing satisfaction and motivation. As well as improving results for your organisation, this also has the effect of increasing satisfaction and motivation.</a:t>
            </a:r>
          </a:p>
        </p:txBody>
      </p:sp>
      <p:sp>
        <p:nvSpPr>
          <p:cNvPr id="17" name="TextBox 16"/>
          <p:cNvSpPr txBox="1"/>
          <p:nvPr/>
        </p:nvSpPr>
        <p:spPr>
          <a:xfrm>
            <a:off x="378089" y="2125170"/>
            <a:ext cx="11660404" cy="18004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session is designed for managers who are looking to find out more about how to help their team members grow, learn and progress. Sales, Managers, Team Leaders, and Supervisors.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role of the manager in developing people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Learn how to help your team members grow, learn and progress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Know about how people learn using 70/20/10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Training options for groups/teams &amp; organisation-wide</a:t>
            </a:r>
            <a:endPar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90 minutes                                                         N/A                                                                                            £395 per person                                                                                                                                                                              						                                      £2, 295</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group booking</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842E1F3-CB88-4D84-225E-A368D21DC131}"/>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E29ECB8C-F9B4-0532-27EE-749D37C10293}"/>
              </a:ext>
            </a:extLst>
          </p:cNvPr>
          <p:cNvSpPr>
            <a:spLocks noGrp="1"/>
          </p:cNvSpPr>
          <p:nvPr>
            <p:ph type="sldNum" sz="quarter" idx="12"/>
          </p:nvPr>
        </p:nvSpPr>
        <p:spPr/>
        <p:txBody>
          <a:bodyPr/>
          <a:lstStyle/>
          <a:p>
            <a:fld id="{9F83D49E-CAEC-45A8-9C29-E3755C42201B}" type="slidenum">
              <a:rPr lang="en-GB" smtClean="0"/>
              <a:t>129</a:t>
            </a:fld>
            <a:endParaRPr lang="en-GB"/>
          </a:p>
        </p:txBody>
      </p:sp>
    </p:spTree>
    <p:extLst>
      <p:ext uri="{BB962C8B-B14F-4D97-AF65-F5344CB8AC3E}">
        <p14:creationId xmlns:p14="http://schemas.microsoft.com/office/powerpoint/2010/main" val="1722447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hlinkClick r:id="rId2" action="ppaction://hlinksldjump"/>
          </p:cNvPr>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a:hlinkClick r:id="rId3" action="ppaction://hlinksldjump"/>
          </p:cNvPr>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00942" y="42843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Personal &amp; presentation impact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26611" y="1401160"/>
            <a:ext cx="112556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We release</a:t>
            </a:r>
            <a:r>
              <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rPr>
              <a:t> </a:t>
            </a: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your personal and presentation impact  in small and larger meetings, helping you communicate with more belief, confidence and charisma. Whether using their voice to hold and excite a radio broadcast audience or distilling a performance into the lens of a camera… actors have perfected amazing techniques to communicate powerfully through technology to an audience – even if they aren’t present or “live”. This module applies the secret skills actors use to drive impactful radio and film performance to empower you to communicate more powerfully to a “once removed” audience in a virtual meeting. Participants discover simple, revelatory skills that enable them to instantly deliver impactful and memorable virtual meetings or presentations that consistently energise and inspire colleagues, teams, clients and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431961" y="2358328"/>
            <a:ext cx="11411831"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Hold people’s attention and deliver remote meetings with confidence and control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Radiate confidence and authority in all business interactions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Take control of my professional image through simple behavioural changes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Deliver inspirational business messages with confidence and conviction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Leave a long lasting and positive impact after all virtual meetings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Bring messages to life with enthusiasm and 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Energise a meeting when I speak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Sound convincing and make a lasting impact when communicating at all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Make it easier for people to listen to me and remember my important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49920" y="4897659"/>
            <a:ext cx="274365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x</a:t>
            </a:r>
          </a:p>
        </p:txBody>
      </p:sp>
      <p:sp>
        <p:nvSpPr>
          <p:cNvPr id="21" name="Rectangle 20"/>
          <p:cNvSpPr/>
          <p:nvPr/>
        </p:nvSpPr>
        <p:spPr>
          <a:xfrm>
            <a:off x="7372985" y="4991278"/>
            <a:ext cx="274365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x</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6096000" y="2754416"/>
            <a:ext cx="6096000" cy="646331"/>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32549"/>
                </a:solidFill>
                <a:effectLst/>
                <a:uLnTx/>
                <a:uFillTx/>
                <a:latin typeface="Calibri" panose="020F0502020204030204"/>
                <a:ea typeface="+mn-ea"/>
                <a:cs typeface="+mn-cs"/>
              </a:rPr>
              <a:t>Make any message sound more interesting and inspiring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32549"/>
                </a:solidFill>
                <a:effectLst/>
                <a:uLnTx/>
                <a:uFillTx/>
                <a:latin typeface="Calibri" panose="020F0502020204030204"/>
                <a:ea typeface="+mn-ea"/>
                <a:cs typeface="+mn-cs"/>
              </a:rPr>
              <a:t>Consciously control and adapt my body language to make a memorable impression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32549"/>
                </a:solidFill>
                <a:effectLst/>
                <a:uLnTx/>
                <a:uFillTx/>
                <a:latin typeface="Calibri" panose="020F0502020204030204"/>
                <a:ea typeface="+mn-ea"/>
                <a:cs typeface="+mn-cs"/>
              </a:rPr>
              <a:t>Project consistent positivity and drive when communicating virtually</a:t>
            </a:r>
          </a:p>
        </p:txBody>
      </p:sp>
      <p:sp>
        <p:nvSpPr>
          <p:cNvPr id="23" name="Oval 22">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10" name="Footer Placeholder 9">
            <a:extLst>
              <a:ext uri="{FF2B5EF4-FFF2-40B4-BE49-F238E27FC236}">
                <a16:creationId xmlns:a16="http://schemas.microsoft.com/office/drawing/2014/main" id="{B2F28C80-3C29-649E-BB0C-B19BCACA9161}"/>
              </a:ext>
            </a:extLst>
          </p:cNvPr>
          <p:cNvSpPr>
            <a:spLocks noGrp="1"/>
          </p:cNvSpPr>
          <p:nvPr>
            <p:ph type="ftr" sz="quarter" idx="11"/>
          </p:nvPr>
        </p:nvSpPr>
        <p:spPr/>
        <p:txBody>
          <a:bodyPr/>
          <a:lstStyle/>
          <a:p>
            <a:r>
              <a:rPr lang="en-GB"/>
              <a:t>Smart Training Potential</a:t>
            </a:r>
          </a:p>
        </p:txBody>
      </p:sp>
      <p:sp>
        <p:nvSpPr>
          <p:cNvPr id="12" name="Slide Number Placeholder 11">
            <a:extLst>
              <a:ext uri="{FF2B5EF4-FFF2-40B4-BE49-F238E27FC236}">
                <a16:creationId xmlns:a16="http://schemas.microsoft.com/office/drawing/2014/main" id="{70354F29-9CF9-7C5A-A04D-BF257B5D2025}"/>
              </a:ext>
            </a:extLst>
          </p:cNvPr>
          <p:cNvSpPr>
            <a:spLocks noGrp="1"/>
          </p:cNvSpPr>
          <p:nvPr>
            <p:ph type="sldNum" sz="quarter" idx="12"/>
          </p:nvPr>
        </p:nvSpPr>
        <p:spPr/>
        <p:txBody>
          <a:bodyPr/>
          <a:lstStyle/>
          <a:p>
            <a:fld id="{9F83D49E-CAEC-45A8-9C29-E3755C42201B}" type="slidenum">
              <a:rPr lang="en-GB" smtClean="0"/>
              <a:t>13</a:t>
            </a:fld>
            <a:endParaRPr lang="en-GB"/>
          </a:p>
        </p:txBody>
      </p:sp>
    </p:spTree>
    <p:extLst>
      <p:ext uri="{BB962C8B-B14F-4D97-AF65-F5344CB8AC3E}">
        <p14:creationId xmlns:p14="http://schemas.microsoft.com/office/powerpoint/2010/main" val="182397759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Principles of Management and Leadership (CMI Level 3)</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14723"/>
            <a:ext cx="114118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Chartered Management Institute (CMI) is the only chartered professional body in the field. Recent research undertaken by the CMI explored a wide range of benefits for undertaking management qualifications. 85% of respondents agreed that their qualification had improved their own and their teams’ performance, and over half advised that their qualification had helped them in gaining a promotion. 78% of employers agreed that qualifications provide quality assurance for customers and that the benefits outweighed the time, money and effort invested in obtaining them.</a:t>
            </a:r>
          </a:p>
        </p:txBody>
      </p:sp>
      <p:sp>
        <p:nvSpPr>
          <p:cNvPr id="17" name="TextBox 16"/>
          <p:cNvSpPr txBox="1"/>
          <p:nvPr/>
        </p:nvSpPr>
        <p:spPr>
          <a:xfrm>
            <a:off x="400942" y="2229949"/>
            <a:ext cx="11660404" cy="21698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Suitable for supervisors, team leaders and line managers who are new or fairly new to the role or who have had no previous training in people management. It is also suitable for those who are looking to be promoted into a management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an individual‘s work role and responsibilities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Set objectives with individuals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Support individuals to perform well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Assess outcomes against the objectives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Manage the underperformance of individuals</a:t>
            </a:r>
            <a:endPar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N/A                                                                               £895 per person </a:t>
            </a:r>
            <a:endParaRPr kumimoji="0" lang="en-US" sz="11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2C03A5B4-1466-D55F-3E31-26E7191B108B}"/>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AD4F2FDD-BF27-7715-6E8F-7803D5661EA6}"/>
              </a:ext>
            </a:extLst>
          </p:cNvPr>
          <p:cNvSpPr>
            <a:spLocks noGrp="1"/>
          </p:cNvSpPr>
          <p:nvPr>
            <p:ph type="sldNum" sz="quarter" idx="12"/>
          </p:nvPr>
        </p:nvSpPr>
        <p:spPr/>
        <p:txBody>
          <a:bodyPr/>
          <a:lstStyle/>
          <a:p>
            <a:fld id="{9F83D49E-CAEC-45A8-9C29-E3755C42201B}" type="slidenum">
              <a:rPr lang="en-GB" smtClean="0"/>
              <a:t>130</a:t>
            </a:fld>
            <a:endParaRPr lang="en-GB"/>
          </a:p>
        </p:txBody>
      </p:sp>
    </p:spTree>
    <p:extLst>
      <p:ext uri="{BB962C8B-B14F-4D97-AF65-F5344CB8AC3E}">
        <p14:creationId xmlns:p14="http://schemas.microsoft.com/office/powerpoint/2010/main" val="2935225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Leadership and Management (ILM Level 3)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294173"/>
            <a:ext cx="114118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intensive and practical course provides supervisors and line managers with a recognised qualification whilst sharing insight and learning on the fundamentals of management and the core skills required for the new manager. Awarded by ILM, the Level 3 Award in Leadership and Management can generate significant payback for employers and individual managers in terms of improving quality, efficiency and effectiveness in your workplace. The course provides a toolkit of techniques to apply upon return to the workplace, and you will leave with a personal action plan to support you on your journey to becoming a great manager.</a:t>
            </a:r>
            <a:endPar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78089" y="2133796"/>
            <a:ext cx="11660404" cy="14311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Suitable for supervisors, team leaders and line managers who are new or fairly new to the role or who have had no previous training in people management. It is also suitable for those who are looking to be promoted into a management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the role of the leader and identify your own leadership style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Create opportunities to develop and maintain credibility and trust within your team</a:t>
            </a: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3 x 3 hour virtual sessions                                           Leadership role                                                                                      £1,895 per person                                                                                                                                 6-8 hours on-demand learning				                                             £15,000 group booking </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30 minutes (optional extra for teams)                                                                                                                                                          </a:t>
            </a: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B75914F-D30A-9D40-33DC-6F9317E0B91D}"/>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43EEE058-C6F0-3047-ECD6-C689986A0308}"/>
              </a:ext>
            </a:extLst>
          </p:cNvPr>
          <p:cNvSpPr>
            <a:spLocks noGrp="1"/>
          </p:cNvSpPr>
          <p:nvPr>
            <p:ph type="sldNum" sz="quarter" idx="12"/>
          </p:nvPr>
        </p:nvSpPr>
        <p:spPr/>
        <p:txBody>
          <a:bodyPr/>
          <a:lstStyle/>
          <a:p>
            <a:fld id="{9F83D49E-CAEC-45A8-9C29-E3755C42201B}" type="slidenum">
              <a:rPr lang="en-GB" smtClean="0"/>
              <a:t>131</a:t>
            </a:fld>
            <a:endParaRPr lang="en-GB"/>
          </a:p>
        </p:txBody>
      </p:sp>
    </p:spTree>
    <p:extLst>
      <p:ext uri="{BB962C8B-B14F-4D97-AF65-F5344CB8AC3E}">
        <p14:creationId xmlns:p14="http://schemas.microsoft.com/office/powerpoint/2010/main" val="274025244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Leadership under pressure</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294173"/>
            <a:ext cx="1141183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course will help you to develop the leadership skills you need to lead successfully through times of pressure, stress and crisis. You will learn how our brains react to uncertainty and stressful situations and how to spot the warning signs early. You will then define how to move yourself and your teams through the necessary emotional changes, using your emotional intelligence and helping others to build their resilience in order for them to maintain high performance. During the course, you will work with a range of scenarios to evaluate different leadership approaches that you can then apply to your own teams. You will also explore a set of building blocks that support the development of an effective and resilient team and will consider how to leverage the intrinsic drivers that motivate people to perform under pressure.</a:t>
            </a:r>
          </a:p>
        </p:txBody>
      </p:sp>
      <p:sp>
        <p:nvSpPr>
          <p:cNvPr id="17" name="TextBox 16"/>
          <p:cNvSpPr txBox="1"/>
          <p:nvPr/>
        </p:nvSpPr>
        <p:spPr>
          <a:xfrm>
            <a:off x="406258" y="2425894"/>
            <a:ext cx="11660404" cy="21698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session is suitable for leaders who are focused on maintaining individual and team performance during a time of pressure, stress or crisis.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the signs of stress and decide when and how to intervene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Demonstrate emotional resilience in times of uncertainty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Formulate and implement a stress management plan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Guide others to reflect positively on adverse experiences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 a sense of purpose and psychological safety for your team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coaching questions to guide people through a challenging situation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Take action to maximise the dynamics of high performing teams Identify actions to increase motivation when under pressure</a:t>
            </a: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49920" y="4921509"/>
            <a:ext cx="2773516" cy="5770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2x3 hour virtual sessions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6-8 hours on-demand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30 minutes coaching (optional extra for teams) </a:t>
            </a:r>
            <a:endParaRPr kumimoji="0" lang="en-GB"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3399547" y="4936026"/>
            <a:ext cx="43152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N/A </a:t>
            </a:r>
            <a:endParaRPr kumimoji="0" lang="en-GB"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7425555" y="4976770"/>
            <a:ext cx="1383712"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£925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£4,995 group booking</a:t>
            </a:r>
            <a:endParaRPr kumimoji="0" lang="en-GB"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8" name="Right Arrow 27">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6261EEBC-8A7A-F565-46E3-8DEEFEFAF2D6}"/>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2B6A1B11-121E-5D16-C17D-302B0CA26F2F}"/>
              </a:ext>
            </a:extLst>
          </p:cNvPr>
          <p:cNvSpPr>
            <a:spLocks noGrp="1"/>
          </p:cNvSpPr>
          <p:nvPr>
            <p:ph type="sldNum" sz="quarter" idx="12"/>
          </p:nvPr>
        </p:nvSpPr>
        <p:spPr/>
        <p:txBody>
          <a:bodyPr/>
          <a:lstStyle/>
          <a:p>
            <a:fld id="{9F83D49E-CAEC-45A8-9C29-E3755C42201B}" type="slidenum">
              <a:rPr lang="en-GB" smtClean="0"/>
              <a:t>132</a:t>
            </a:fld>
            <a:endParaRPr lang="en-GB"/>
          </a:p>
        </p:txBody>
      </p:sp>
    </p:spTree>
    <p:extLst>
      <p:ext uri="{BB962C8B-B14F-4D97-AF65-F5344CB8AC3E}">
        <p14:creationId xmlns:p14="http://schemas.microsoft.com/office/powerpoint/2010/main" val="24899837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Management Fundamentals</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294173"/>
            <a:ext cx="114118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Management Fundamentals Course consists of 13 online management training sessions that you can take from the comfort of your own desktop, mobile or tablet.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course is accredited by the ILM – Institute of Leadership &amp; Management and CPD – Continued Professional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main purpose of the course is to provide the managers who take it with a firm foundation in management skills best practices.</a:t>
            </a:r>
          </a:p>
        </p:txBody>
      </p:sp>
      <p:sp>
        <p:nvSpPr>
          <p:cNvPr id="17" name="TextBox 16"/>
          <p:cNvSpPr txBox="1"/>
          <p:nvPr/>
        </p:nvSpPr>
        <p:spPr>
          <a:xfrm>
            <a:off x="406258" y="1904151"/>
            <a:ext cx="11660404" cy="21082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Essential Communication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Advanced Communication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Building High Performance Teams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Effective Coaching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Delegation Skills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Emotional Intelligence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Leadership Styles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Management versus Leadership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Managing Change </a:t>
            </a: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552060" y="2608975"/>
            <a:ext cx="6096000" cy="1015663"/>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Managing Performance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Motivation Masterclass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Effective Time Management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Conflict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1" name="TextBox 20"/>
          <p:cNvSpPr txBox="1"/>
          <p:nvPr/>
        </p:nvSpPr>
        <p:spPr>
          <a:xfrm>
            <a:off x="7369570" y="4979860"/>
            <a:ext cx="1154483"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£695 per person </a:t>
            </a:r>
            <a:endParaRPr kumimoji="0" lang="en-GB"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4" action="ppaction://hlinksldjump"/>
          </p:cNvPr>
          <p:cNvPicPr>
            <a:picLocks noChangeAspect="1"/>
          </p:cNvPicPr>
          <p:nvPr/>
        </p:nvPicPr>
        <p:blipFill>
          <a:blip r:embed="rId3">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3" name="Right Arrow 22">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83DC5706-DF8C-EBCF-8349-679D57C62D7B}"/>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6CE2F328-5A7A-98CF-1F4C-9AC96113CD2B}"/>
              </a:ext>
            </a:extLst>
          </p:cNvPr>
          <p:cNvSpPr>
            <a:spLocks noGrp="1"/>
          </p:cNvSpPr>
          <p:nvPr>
            <p:ph type="sldNum" sz="quarter" idx="12"/>
          </p:nvPr>
        </p:nvSpPr>
        <p:spPr/>
        <p:txBody>
          <a:bodyPr/>
          <a:lstStyle/>
          <a:p>
            <a:fld id="{9F83D49E-CAEC-45A8-9C29-E3755C42201B}" type="slidenum">
              <a:rPr lang="en-GB" smtClean="0"/>
              <a:t>133</a:t>
            </a:fld>
            <a:endParaRPr lang="en-GB"/>
          </a:p>
        </p:txBody>
      </p:sp>
    </p:spTree>
    <p:extLst>
      <p:ext uri="{BB962C8B-B14F-4D97-AF65-F5344CB8AC3E}">
        <p14:creationId xmlns:p14="http://schemas.microsoft.com/office/powerpoint/2010/main" val="30680155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Performance Management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294173"/>
            <a:ext cx="114118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programme introduces managers to the key fundamentals of leading a team.  The focus is on developing awareness of the importance of an effective management style and employing the most appropriate techniques for achieving results. The programme will provide in depth insights into personal motivation, values and behaviour that can be used to bring a flexible approach to managing oneself and the potential of others. Practical activities will ensure that participants will be able to immediately transfer the learning to the workplace.</a:t>
            </a:r>
          </a:p>
        </p:txBody>
      </p:sp>
      <p:sp>
        <p:nvSpPr>
          <p:cNvPr id="17" name="TextBox 16"/>
          <p:cNvSpPr txBox="1"/>
          <p:nvPr/>
        </p:nvSpPr>
        <p:spPr>
          <a:xfrm>
            <a:off x="378089" y="2125170"/>
            <a:ext cx="11660404"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aim of the event is for the delegates to investigate their management style, communication style, motivation and impact. Then by using these insights plan how to become a more competent manager who will make a positive lasting impact within </a:t>
            </a:r>
            <a:r>
              <a:rPr kumimoji="0" lang="en-GB" sz="1400" b="0" i="0" u="none" strike="noStrike" kern="1200" cap="none" spc="0" normalizeH="0" baseline="0" noProof="0" err="1">
                <a:ln>
                  <a:noFill/>
                </a:ln>
                <a:solidFill>
                  <a:srgbClr val="2E4C77"/>
                </a:solidFill>
                <a:effectLst/>
                <a:uLnTx/>
                <a:uFillTx/>
                <a:latin typeface="Calibri" panose="020F0502020204030204"/>
                <a:ea typeface="+mn-ea"/>
                <a:cs typeface="+mn-cs"/>
              </a:rPr>
              <a:t>Cellnex</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t>
            </a: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Two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BAE2761-CD2A-8916-743E-FB43360A830E}"/>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BFFDDB29-8191-F937-5530-B4943C59CADE}"/>
              </a:ext>
            </a:extLst>
          </p:cNvPr>
          <p:cNvSpPr>
            <a:spLocks noGrp="1"/>
          </p:cNvSpPr>
          <p:nvPr>
            <p:ph type="sldNum" sz="quarter" idx="12"/>
          </p:nvPr>
        </p:nvSpPr>
        <p:spPr/>
        <p:txBody>
          <a:bodyPr/>
          <a:lstStyle/>
          <a:p>
            <a:fld id="{9F83D49E-CAEC-45A8-9C29-E3755C42201B}" type="slidenum">
              <a:rPr lang="en-GB" smtClean="0"/>
              <a:t>134</a:t>
            </a:fld>
            <a:endParaRPr lang="en-GB"/>
          </a:p>
        </p:txBody>
      </p:sp>
    </p:spTree>
    <p:extLst>
      <p:ext uri="{BB962C8B-B14F-4D97-AF65-F5344CB8AC3E}">
        <p14:creationId xmlns:p14="http://schemas.microsoft.com/office/powerpoint/2010/main" val="21929752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Leading in a constantly changing environment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294173"/>
            <a:ext cx="1141183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leadership programme will develop the skills and behaviours you need to cope and draw a vision that inspires teams to follow you. You’ll learn to recognise volatile, uncertain, complex and ambiguous situations during this course. You will explore how true leaders build joint objectives with their team and secure buy-in, whilst engaging individuals. This is a truly collaborative course; you’ll make the most of your time out of the office to embrace a different approach to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78089" y="2125170"/>
            <a:ext cx="11660404" cy="25391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Suitable for all leaders and senior managers working in a volatile, uncertain, complex or ambiguous environment, it is also valuable for senior managers required to have an impact across the whole organisation without necessarily having structural authority for all the groups they need to influence.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your personal leadership strengths and development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Grasp how your own values contribute to your leadership traits.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Neuroscience Behind Your Behaviours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How to work differently to get the results you want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Ensure you remain authentic in your leadership approach whilst being able to be flexible and adaptable.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Build better relationships across the organisation to broaden your influence on the whole organisation’s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Succeed in volatile, uncertain, complex and ambiguous situations.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Build self-reliance within your team and others to achieve success.</a:t>
            </a: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349920" y="4921221"/>
            <a:ext cx="562975"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2 days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GB"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7419946" y="4962373"/>
            <a:ext cx="1186543"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£6,700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GB"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8" name="Right Arrow 27">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7D5F80A-AEDC-5EBC-5ECB-4110067BDAA1}"/>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D65C5DEC-971E-C447-82BF-182B06ECDA47}"/>
              </a:ext>
            </a:extLst>
          </p:cNvPr>
          <p:cNvSpPr>
            <a:spLocks noGrp="1"/>
          </p:cNvSpPr>
          <p:nvPr>
            <p:ph type="sldNum" sz="quarter" idx="12"/>
          </p:nvPr>
        </p:nvSpPr>
        <p:spPr/>
        <p:txBody>
          <a:bodyPr/>
          <a:lstStyle/>
          <a:p>
            <a:fld id="{9F83D49E-CAEC-45A8-9C29-E3755C42201B}" type="slidenum">
              <a:rPr lang="en-GB" smtClean="0"/>
              <a:t>135</a:t>
            </a:fld>
            <a:endParaRPr lang="en-GB"/>
          </a:p>
        </p:txBody>
      </p:sp>
    </p:spTree>
    <p:extLst>
      <p:ext uri="{BB962C8B-B14F-4D97-AF65-F5344CB8AC3E}">
        <p14:creationId xmlns:p14="http://schemas.microsoft.com/office/powerpoint/2010/main" val="14691761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Microsoft Suite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ounded Rectangle 35">
            <a:hlinkClick r:id="rId2"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2" action="ppaction://hlinksldjump"/>
          </p:cNvPr>
          <p:cNvSpPr txBox="1"/>
          <p:nvPr/>
        </p:nvSpPr>
        <p:spPr>
          <a:xfrm>
            <a:off x="2576343" y="1828571"/>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Introduction to MS Office VBA</a:t>
            </a:r>
          </a:p>
        </p:txBody>
      </p:sp>
      <p:grpSp>
        <p:nvGrpSpPr>
          <p:cNvPr id="6" name="Group 5"/>
          <p:cNvGrpSpPr/>
          <p:nvPr/>
        </p:nvGrpSpPr>
        <p:grpSpPr>
          <a:xfrm>
            <a:off x="400942" y="1697070"/>
            <a:ext cx="1834395" cy="3885521"/>
            <a:chOff x="400942" y="1697070"/>
            <a:chExt cx="1834395" cy="3885521"/>
          </a:xfrm>
        </p:grpSpPr>
        <p:sp>
          <p:nvSpPr>
            <p:cNvPr id="37" name="Rounded Rectangle 36">
              <a:hlinkClick r:id="rId3"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3" action="ppaction://hlinksldjump"/>
            </p:cNvPr>
            <p:cNvSpPr txBox="1"/>
            <p:nvPr/>
          </p:nvSpPr>
          <p:spPr>
            <a:xfrm>
              <a:off x="435172" y="1855005"/>
              <a:ext cx="167414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Excel, PowerPoint &amp; Word</a:t>
              </a:r>
            </a:p>
          </p:txBody>
        </p:sp>
        <p:sp>
          <p:nvSpPr>
            <p:cNvPr id="43" name="TextBox 42">
              <a:hlinkClick r:id="rId4" action="ppaction://hlinksldjump"/>
            </p:cNvPr>
            <p:cNvSpPr txBox="1"/>
            <p:nvPr/>
          </p:nvSpPr>
          <p:spPr>
            <a:xfrm>
              <a:off x="416764" y="3737676"/>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90-minute virtual session will help you transform dull facts and information into compelling and persuasive content through the power of storytelling. </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sp>
        <p:nvSpPr>
          <p:cNvPr id="45" name="TextBox 44"/>
          <p:cNvSpPr txBox="1"/>
          <p:nvPr/>
        </p:nvSpPr>
        <p:spPr>
          <a:xfrm>
            <a:off x="2376077" y="3737676"/>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 practical and highly interactive virtual workshop designed to enable you to consider the purpose and outcomes from workplace communications.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5">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3" action="ppaction://hlinksldjump"/>
          </p:cNvPr>
          <p:cNvPicPr>
            <a:picLocks noChangeAspect="1"/>
          </p:cNvPicPr>
          <p:nvPr/>
        </p:nvPicPr>
        <p:blipFill>
          <a:blip r:embed="rId6">
            <a:clrChange>
              <a:clrFrom>
                <a:srgbClr val="000000"/>
              </a:clrFrom>
              <a:clrTo>
                <a:srgbClr val="000000">
                  <a:alpha val="0"/>
                </a:srgbClr>
              </a:clrTo>
            </a:clrChange>
          </a:blip>
          <a:stretch>
            <a:fillRect/>
          </a:stretch>
        </p:blipFill>
        <p:spPr>
          <a:xfrm>
            <a:off x="901213" y="2536160"/>
            <a:ext cx="810909" cy="810909"/>
          </a:xfrm>
          <a:prstGeom prst="rect">
            <a:avLst/>
          </a:prstGeom>
        </p:spPr>
      </p:pic>
      <p:pic>
        <p:nvPicPr>
          <p:cNvPr id="7" name="Picture 6">
            <a:hlinkClick r:id="rId2" action="ppaction://hlinksldjump"/>
          </p:cNvPr>
          <p:cNvPicPr>
            <a:picLocks noChangeAspect="1"/>
          </p:cNvPicPr>
          <p:nvPr/>
        </p:nvPicPr>
        <p:blipFill>
          <a:blip r:embed="rId7">
            <a:clrChange>
              <a:clrFrom>
                <a:srgbClr val="000000"/>
              </a:clrFrom>
              <a:clrTo>
                <a:srgbClr val="000000">
                  <a:alpha val="0"/>
                </a:srgbClr>
              </a:clrTo>
            </a:clrChange>
          </a:blip>
          <a:stretch>
            <a:fillRect/>
          </a:stretch>
        </p:blipFill>
        <p:spPr>
          <a:xfrm>
            <a:off x="2780129" y="2490653"/>
            <a:ext cx="925562" cy="925562"/>
          </a:xfrm>
          <a:prstGeom prst="rect">
            <a:avLst/>
          </a:prstGeom>
        </p:spPr>
      </p:pic>
      <p:pic>
        <p:nvPicPr>
          <p:cNvPr id="28" name="Picture 27">
            <a:hlinkClick r:id="rId8" action="ppaction://hlinksldjump"/>
          </p:cNvPr>
          <p:cNvPicPr>
            <a:picLocks noChangeAspect="1"/>
          </p:cNvPicPr>
          <p:nvPr/>
        </p:nvPicPr>
        <p:blipFill>
          <a:blip r:embed="rId5">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30" name="Right Arrow 29">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0A52AF91-87FD-5B94-B941-E44E0D4A7EF1}"/>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7A4425F5-FEE8-A27F-74E3-6FE4868F145D}"/>
              </a:ext>
            </a:extLst>
          </p:cNvPr>
          <p:cNvSpPr>
            <a:spLocks noGrp="1"/>
          </p:cNvSpPr>
          <p:nvPr>
            <p:ph type="sldNum" sz="quarter" idx="12"/>
          </p:nvPr>
        </p:nvSpPr>
        <p:spPr/>
        <p:txBody>
          <a:bodyPr/>
          <a:lstStyle/>
          <a:p>
            <a:fld id="{9F83D49E-CAEC-45A8-9C29-E3755C42201B}" type="slidenum">
              <a:rPr lang="en-GB" smtClean="0"/>
              <a:t>136</a:t>
            </a:fld>
            <a:endParaRPr lang="en-GB"/>
          </a:p>
        </p:txBody>
      </p:sp>
    </p:spTree>
    <p:extLst>
      <p:ext uri="{BB962C8B-B14F-4D97-AF65-F5344CB8AC3E}">
        <p14:creationId xmlns:p14="http://schemas.microsoft.com/office/powerpoint/2010/main" val="19917785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Negotiation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2" action="ppaction://hlinksldjump"/>
          </p:cNvPr>
          <p:cNvSpPr/>
          <p:nvPr/>
        </p:nvSpPr>
        <p:spPr>
          <a:xfrm>
            <a:off x="8105761" y="1697067"/>
            <a:ext cx="1900178"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3" action="ppaction://hlinksldjump"/>
          </p:cNvPr>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4"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5"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5" action="ppaction://hlinksldjump"/>
          </p:cNvPr>
          <p:cNvSpPr txBox="1"/>
          <p:nvPr/>
        </p:nvSpPr>
        <p:spPr>
          <a:xfrm>
            <a:off x="2462717" y="1793664"/>
            <a:ext cx="15506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Essential Negotiation Skills</a:t>
            </a:r>
          </a:p>
        </p:txBody>
      </p:sp>
      <p:sp>
        <p:nvSpPr>
          <p:cNvPr id="39" name="TextBox 38">
            <a:hlinkClick r:id="rId4" action="ppaction://hlinksldjump"/>
          </p:cNvPr>
          <p:cNvSpPr txBox="1"/>
          <p:nvPr/>
        </p:nvSpPr>
        <p:spPr>
          <a:xfrm>
            <a:off x="4285026" y="1836473"/>
            <a:ext cx="181712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Contract Negotiation</a:t>
            </a:r>
          </a:p>
        </p:txBody>
      </p:sp>
      <p:sp>
        <p:nvSpPr>
          <p:cNvPr id="40" name="TextBox 39">
            <a:hlinkClick r:id="rId3" action="ppaction://hlinksldjump"/>
          </p:cNvPr>
          <p:cNvSpPr txBox="1"/>
          <p:nvPr/>
        </p:nvSpPr>
        <p:spPr>
          <a:xfrm>
            <a:off x="6233578" y="1823203"/>
            <a:ext cx="169987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Persuasive Negotiation Skills</a:t>
            </a:r>
          </a:p>
        </p:txBody>
      </p:sp>
      <p:sp>
        <p:nvSpPr>
          <p:cNvPr id="41" name="TextBox 40">
            <a:hlinkClick r:id="rId2" action="ppaction://hlinksldjump"/>
          </p:cNvPr>
          <p:cNvSpPr txBox="1"/>
          <p:nvPr/>
        </p:nvSpPr>
        <p:spPr>
          <a:xfrm>
            <a:off x="8067973" y="1821213"/>
            <a:ext cx="18303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Influencing &amp; Negotiating Upwards</a:t>
            </a:r>
          </a:p>
        </p:txBody>
      </p:sp>
      <p:grpSp>
        <p:nvGrpSpPr>
          <p:cNvPr id="6" name="Group 5"/>
          <p:cNvGrpSpPr/>
          <p:nvPr/>
        </p:nvGrpSpPr>
        <p:grpSpPr>
          <a:xfrm>
            <a:off x="310274" y="1697070"/>
            <a:ext cx="2065511" cy="3885521"/>
            <a:chOff x="310274" y="1697070"/>
            <a:chExt cx="2065511" cy="3885521"/>
          </a:xfrm>
        </p:grpSpPr>
        <p:sp>
          <p:nvSpPr>
            <p:cNvPr id="37" name="Rounded Rectangle 36">
              <a:hlinkClick r:id="rId6"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6" action="ppaction://hlinksldjump"/>
            </p:cNvPr>
            <p:cNvSpPr txBox="1"/>
            <p:nvPr/>
          </p:nvSpPr>
          <p:spPr>
            <a:xfrm>
              <a:off x="541368" y="1935294"/>
              <a:ext cx="156794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Negotiation Skills</a:t>
              </a:r>
            </a:p>
          </p:txBody>
        </p:sp>
        <p:sp>
          <p:nvSpPr>
            <p:cNvPr id="43" name="TextBox 42">
              <a:hlinkClick r:id="rId7" action="ppaction://hlinksldjump"/>
            </p:cNvPr>
            <p:cNvSpPr txBox="1"/>
            <p:nvPr/>
          </p:nvSpPr>
          <p:spPr>
            <a:xfrm>
              <a:off x="310274" y="3627872"/>
              <a:ext cx="206551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Develop the skills and confidence of those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people whose responsibilities will require them to be effective negotiators, whether their bargaining relationships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are formal or informal.</a:t>
              </a:r>
            </a:p>
          </p:txBody>
        </p:sp>
      </p:grpSp>
      <p:sp>
        <p:nvSpPr>
          <p:cNvPr id="45" name="TextBox 44"/>
          <p:cNvSpPr txBox="1"/>
          <p:nvPr/>
        </p:nvSpPr>
        <p:spPr>
          <a:xfrm>
            <a:off x="2376077" y="3737676"/>
            <a:ext cx="180130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Discover your negotiation skills and learn how to craft successful decisions and agreements that achieve positive results for all parties.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6" name="TextBox 45"/>
          <p:cNvSpPr txBox="1"/>
          <p:nvPr/>
        </p:nvSpPr>
        <p:spPr>
          <a:xfrm>
            <a:off x="4292937" y="3737726"/>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Understanding and employing effective techniques at work can help you achieve your objectives, build relationships and improve outcomes for everyone.</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9" name="TextBox 48"/>
          <p:cNvSpPr txBox="1"/>
          <p:nvPr/>
        </p:nvSpPr>
        <p:spPr>
          <a:xfrm>
            <a:off x="6242890" y="3777820"/>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is aimed at individuals who are looking to improve their negotiation skills to enable and facilitate decisions that achieve win-win outcomes.</a:t>
            </a:r>
          </a:p>
        </p:txBody>
      </p:sp>
      <p:sp>
        <p:nvSpPr>
          <p:cNvPr id="50" name="TextBox 49"/>
          <p:cNvSpPr txBox="1"/>
          <p:nvPr/>
        </p:nvSpPr>
        <p:spPr>
          <a:xfrm>
            <a:off x="8008371" y="3619722"/>
            <a:ext cx="2150099"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course teaches you the personal skills of maintaining composure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to achieve meaningful negotiations with people from senior level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how to plan negotiation with minimal risks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you.</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p:cNvSpPr/>
          <p:nvPr/>
        </p:nvSpPr>
        <p:spPr>
          <a:xfrm>
            <a:off x="6499178" y="2416158"/>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8432643" y="2337869"/>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8">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7" name="Picture 6">
            <a:hlinkClick r:id="rId6" action="ppaction://hlinksldjump"/>
          </p:cNvPr>
          <p:cNvPicPr>
            <a:picLocks noChangeAspect="1"/>
          </p:cNvPicPr>
          <p:nvPr/>
        </p:nvPicPr>
        <p:blipFill rotWithShape="1">
          <a:blip r:embed="rId9">
            <a:clrChange>
              <a:clrFrom>
                <a:srgbClr val="000000"/>
              </a:clrFrom>
              <a:clrTo>
                <a:srgbClr val="000000">
                  <a:alpha val="0"/>
                </a:srgbClr>
              </a:clrTo>
            </a:clrChange>
          </a:blip>
          <a:srcRect l="6556" t="7725" r="-1845" b="10044"/>
          <a:stretch/>
        </p:blipFill>
        <p:spPr>
          <a:xfrm>
            <a:off x="882032" y="2613727"/>
            <a:ext cx="874688" cy="768744"/>
          </a:xfrm>
          <a:prstGeom prst="rect">
            <a:avLst/>
          </a:prstGeom>
        </p:spPr>
      </p:pic>
      <p:pic>
        <p:nvPicPr>
          <p:cNvPr id="8" name="Picture 7">
            <a:hlinkClick r:id="rId5" action="ppaction://hlinksldjump"/>
          </p:cNvPr>
          <p:cNvPicPr>
            <a:picLocks noChangeAspect="1"/>
          </p:cNvPicPr>
          <p:nvPr/>
        </p:nvPicPr>
        <p:blipFill>
          <a:blip r:embed="rId10">
            <a:clrChange>
              <a:clrFrom>
                <a:srgbClr val="000000"/>
              </a:clrFrom>
              <a:clrTo>
                <a:srgbClr val="000000">
                  <a:alpha val="0"/>
                </a:srgbClr>
              </a:clrTo>
            </a:clrChange>
          </a:blip>
          <a:stretch>
            <a:fillRect/>
          </a:stretch>
        </p:blipFill>
        <p:spPr>
          <a:xfrm>
            <a:off x="2717682" y="2503253"/>
            <a:ext cx="1118091" cy="1118091"/>
          </a:xfrm>
          <a:prstGeom prst="rect">
            <a:avLst/>
          </a:prstGeom>
        </p:spPr>
      </p:pic>
      <p:pic>
        <p:nvPicPr>
          <p:cNvPr id="12" name="Picture 11">
            <a:hlinkClick r:id="rId4" action="ppaction://hlinksldjump"/>
          </p:cNvPr>
          <p:cNvPicPr>
            <a:picLocks noChangeAspect="1"/>
          </p:cNvPicPr>
          <p:nvPr/>
        </p:nvPicPr>
        <p:blipFill rotWithShape="1">
          <a:blip r:embed="rId11">
            <a:clrChange>
              <a:clrFrom>
                <a:srgbClr val="000000"/>
              </a:clrFrom>
              <a:clrTo>
                <a:srgbClr val="000000">
                  <a:alpha val="0"/>
                </a:srgbClr>
              </a:clrTo>
            </a:clrChange>
          </a:blip>
          <a:srcRect b="18348"/>
          <a:stretch/>
        </p:blipFill>
        <p:spPr>
          <a:xfrm>
            <a:off x="4579183" y="2381929"/>
            <a:ext cx="1320049" cy="1164073"/>
          </a:xfrm>
          <a:prstGeom prst="rect">
            <a:avLst/>
          </a:prstGeom>
        </p:spPr>
      </p:pic>
      <p:pic>
        <p:nvPicPr>
          <p:cNvPr id="13" name="Picture 12">
            <a:hlinkClick r:id="rId3" action="ppaction://hlinksldjump"/>
          </p:cNvPr>
          <p:cNvPicPr>
            <a:picLocks noChangeAspect="1"/>
          </p:cNvPicPr>
          <p:nvPr/>
        </p:nvPicPr>
        <p:blipFill>
          <a:blip r:embed="rId12">
            <a:clrChange>
              <a:clrFrom>
                <a:srgbClr val="000000"/>
              </a:clrFrom>
              <a:clrTo>
                <a:srgbClr val="000000">
                  <a:alpha val="0"/>
                </a:srgbClr>
              </a:clrTo>
            </a:clrChange>
          </a:blip>
          <a:stretch>
            <a:fillRect/>
          </a:stretch>
        </p:blipFill>
        <p:spPr>
          <a:xfrm>
            <a:off x="6706035" y="2661188"/>
            <a:ext cx="875011" cy="839296"/>
          </a:xfrm>
          <a:prstGeom prst="rect">
            <a:avLst/>
          </a:prstGeom>
        </p:spPr>
      </p:pic>
      <p:pic>
        <p:nvPicPr>
          <p:cNvPr id="14" name="Picture 13">
            <a:hlinkClick r:id="rId2" action="ppaction://hlinksldjump"/>
          </p:cNvPr>
          <p:cNvPicPr>
            <a:picLocks noChangeAspect="1"/>
          </p:cNvPicPr>
          <p:nvPr/>
        </p:nvPicPr>
        <p:blipFill>
          <a:blip r:embed="rId13">
            <a:clrChange>
              <a:clrFrom>
                <a:srgbClr val="000000"/>
              </a:clrFrom>
              <a:clrTo>
                <a:srgbClr val="000000">
                  <a:alpha val="0"/>
                </a:srgbClr>
              </a:clrTo>
            </a:clrChange>
          </a:blip>
          <a:stretch>
            <a:fillRect/>
          </a:stretch>
        </p:blipFill>
        <p:spPr>
          <a:xfrm>
            <a:off x="8670392" y="2577975"/>
            <a:ext cx="813802" cy="813802"/>
          </a:xfrm>
          <a:prstGeom prst="rect">
            <a:avLst/>
          </a:prstGeom>
        </p:spPr>
      </p:pic>
      <p:pic>
        <p:nvPicPr>
          <p:cNvPr id="42" name="Picture 41">
            <a:hlinkClick r:id="rId14" action="ppaction://hlinksldjump"/>
          </p:cNvPr>
          <p:cNvPicPr>
            <a:picLocks noChangeAspect="1"/>
          </p:cNvPicPr>
          <p:nvPr/>
        </p:nvPicPr>
        <p:blipFill>
          <a:blip r:embed="rId8">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51" name="Right Arrow 50">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91A94257-B31E-7566-E1FB-49010908A12B}"/>
              </a:ext>
            </a:extLst>
          </p:cNvPr>
          <p:cNvSpPr>
            <a:spLocks noGrp="1"/>
          </p:cNvSpPr>
          <p:nvPr>
            <p:ph type="ftr" sz="quarter" idx="11"/>
          </p:nvPr>
        </p:nvSpPr>
        <p:spPr/>
        <p:txBody>
          <a:bodyPr/>
          <a:lstStyle/>
          <a:p>
            <a:r>
              <a:rPr lang="en-GB">
                <a:solidFill>
                  <a:srgbClr val="2E4C77"/>
                </a:solidFill>
              </a:rPr>
              <a:t>Smart Training Potential</a:t>
            </a:r>
          </a:p>
        </p:txBody>
      </p:sp>
      <p:sp>
        <p:nvSpPr>
          <p:cNvPr id="10" name="Slide Number Placeholder 9">
            <a:extLst>
              <a:ext uri="{FF2B5EF4-FFF2-40B4-BE49-F238E27FC236}">
                <a16:creationId xmlns:a16="http://schemas.microsoft.com/office/drawing/2014/main" id="{8B8BC7D4-9962-8700-8CEC-71AB95F3F586}"/>
              </a:ext>
            </a:extLst>
          </p:cNvPr>
          <p:cNvSpPr>
            <a:spLocks noGrp="1"/>
          </p:cNvSpPr>
          <p:nvPr>
            <p:ph type="sldNum" sz="quarter" idx="12"/>
          </p:nvPr>
        </p:nvSpPr>
        <p:spPr/>
        <p:txBody>
          <a:bodyPr/>
          <a:lstStyle/>
          <a:p>
            <a:fld id="{9F83D49E-CAEC-45A8-9C29-E3755C42201B}" type="slidenum">
              <a:rPr lang="en-GB" smtClean="0">
                <a:solidFill>
                  <a:srgbClr val="2E4C77"/>
                </a:solidFill>
              </a:rPr>
              <a:t>137</a:t>
            </a:fld>
            <a:endParaRPr lang="en-GB">
              <a:solidFill>
                <a:srgbClr val="2E4C77"/>
              </a:solidFill>
            </a:endParaRPr>
          </a:p>
        </p:txBody>
      </p:sp>
    </p:spTree>
    <p:extLst>
      <p:ext uri="{BB962C8B-B14F-4D97-AF65-F5344CB8AC3E}">
        <p14:creationId xmlns:p14="http://schemas.microsoft.com/office/powerpoint/2010/main" val="4592157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solidFill>
              <a:srgbClr val="E68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Negotiation Skills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85986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workshop is intended to develop the skills and confidence of those people whose responsibilities will require them to be effective negotiators, whether their bargaining relationships are formal or informal.</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2117720"/>
            <a:ext cx="11245066" cy="2662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short session is suitable for anyone who delivers regular presentations, would like to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bring facts and data to life</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and really engage their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Identify circumstances in which negotiation as opposed to consultation is the appropriate decision-making process</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Develop a systematic approach to planning and preparation</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Explain how to pitch an opening position</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Recognise the transition from argument to bargaining</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Demonstrate how to make offers and concessions without appearing weak</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Identify techniques for handling aggression</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Recognise how to avoid conflicting interpretations of agreement</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 day</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483AFED-B9FB-C757-F514-44FFDB0B9255}"/>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3782CCD9-73AF-4B99-C25C-FF461316FE3A}"/>
              </a:ext>
            </a:extLst>
          </p:cNvPr>
          <p:cNvSpPr>
            <a:spLocks noGrp="1"/>
          </p:cNvSpPr>
          <p:nvPr>
            <p:ph type="sldNum" sz="quarter" idx="12"/>
          </p:nvPr>
        </p:nvSpPr>
        <p:spPr/>
        <p:txBody>
          <a:bodyPr/>
          <a:lstStyle/>
          <a:p>
            <a:fld id="{9F83D49E-CAEC-45A8-9C29-E3755C42201B}" type="slidenum">
              <a:rPr lang="en-GB" smtClean="0"/>
              <a:t>138</a:t>
            </a:fld>
            <a:endParaRPr lang="en-GB"/>
          </a:p>
        </p:txBody>
      </p:sp>
    </p:spTree>
    <p:extLst>
      <p:ext uri="{BB962C8B-B14F-4D97-AF65-F5344CB8AC3E}">
        <p14:creationId xmlns:p14="http://schemas.microsoft.com/office/powerpoint/2010/main" val="328381433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Essential Negotiation Skills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25569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Discover your negotiation skills and learn how to craft successful decisions and agreements that achieve positive results for all parties. This highly interactive and ‘hands on’ course provides you with the opportunity to examine the skills and behaviours of a good negotiator. You will learn how to enable and facilitate decisions that achieve win/win outcomes.</a:t>
            </a:r>
          </a:p>
        </p:txBody>
      </p:sp>
      <p:sp>
        <p:nvSpPr>
          <p:cNvPr id="17" name="TextBox 16"/>
          <p:cNvSpPr txBox="1"/>
          <p:nvPr/>
        </p:nvSpPr>
        <p:spPr>
          <a:xfrm>
            <a:off x="411575" y="2330646"/>
            <a:ext cx="11245066"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short session is suitable for anyone who delivers regular presentations, would like to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bring facts and data to life</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and really engage their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processes necessary for successful negotiations.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difference between transactional, collaborative and creative negotiation.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value of planning and preparing to achieve win-win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Analyse and develop your range of interpersonal and behavioural skills that are crucial for successful negotiation.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Put your new skills straight into practice confidently.</a:t>
            </a:r>
            <a:endPar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 day</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D9071ED-C1A5-19F0-FEDC-8D50BCEC612B}"/>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46DD2891-46A0-A9F8-47A8-D01157CBF10B}"/>
              </a:ext>
            </a:extLst>
          </p:cNvPr>
          <p:cNvSpPr>
            <a:spLocks noGrp="1"/>
          </p:cNvSpPr>
          <p:nvPr>
            <p:ph type="sldNum" sz="quarter" idx="12"/>
          </p:nvPr>
        </p:nvSpPr>
        <p:spPr/>
        <p:txBody>
          <a:bodyPr/>
          <a:lstStyle/>
          <a:p>
            <a:fld id="{9F83D49E-CAEC-45A8-9C29-E3755C42201B}" type="slidenum">
              <a:rPr lang="en-GB" smtClean="0"/>
              <a:t>139</a:t>
            </a:fld>
            <a:endParaRPr lang="en-GB"/>
          </a:p>
        </p:txBody>
      </p:sp>
    </p:spTree>
    <p:extLst>
      <p:ext uri="{BB962C8B-B14F-4D97-AF65-F5344CB8AC3E}">
        <p14:creationId xmlns:p14="http://schemas.microsoft.com/office/powerpoint/2010/main" val="35614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hlinkClick r:id="rId2" action="ppaction://hlinksldjump"/>
          </p:cNvPr>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a:hlinkClick r:id="rId3" action="ppaction://hlinksldjump"/>
          </p:cNvPr>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20482"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358024" y="417529"/>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Strong resilience and grit</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26611" y="1401160"/>
            <a:ext cx="112556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We build strong resilience and grit increasing your capability to handle pressure, deal constructively with adversity and deliver positive outcomes in any challenging times ahead. Writers and Directors know creativity is a craft you can learn and then apply to the work you are doing. This course unlocks a unique structured approach to creative thinking to help you generate intelligent business solutions to tackle specific issues or problems you face in your role, team or business. Participants apply Edward de Bono’s “mind mapping” concept to understand how an artistic thinking model can unlock and free the imagination. They will learn to be more inspired, think more boldly and systematically generate new ideas and approaches that solve difficult business problems more creatively.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426611" y="2400519"/>
            <a:ext cx="11411831"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Think differently and develop solutions to real problems in the business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Be creative in developing ideas and seeking solutions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Produce intelligent solutions to business 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Think more creatively and develop intelligent solutions to 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Generate more solutions, more quickly, more originally and more successfully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Think differently about problems</a:t>
            </a: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77218"/>
          </a:xfrm>
          <a:prstGeom prst="rect">
            <a:avLst/>
          </a:prstGeom>
          <a:solidFill>
            <a:srgbClr val="81C8D7"/>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49920" y="4897659"/>
            <a:ext cx="274365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x</a:t>
            </a:r>
          </a:p>
        </p:txBody>
      </p:sp>
      <p:sp>
        <p:nvSpPr>
          <p:cNvPr id="21" name="Rectangle 20"/>
          <p:cNvSpPr/>
          <p:nvPr/>
        </p:nvSpPr>
        <p:spPr>
          <a:xfrm>
            <a:off x="7372985" y="4991278"/>
            <a:ext cx="274365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x</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A2E5AA63-200A-554A-28B6-21FE80E066CC}"/>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987A64F1-51AE-3063-796E-27F49AFA835C}"/>
              </a:ext>
            </a:extLst>
          </p:cNvPr>
          <p:cNvSpPr>
            <a:spLocks noGrp="1"/>
          </p:cNvSpPr>
          <p:nvPr>
            <p:ph type="sldNum" sz="quarter" idx="12"/>
          </p:nvPr>
        </p:nvSpPr>
        <p:spPr/>
        <p:txBody>
          <a:bodyPr/>
          <a:lstStyle/>
          <a:p>
            <a:fld id="{9F83D49E-CAEC-45A8-9C29-E3755C42201B}" type="slidenum">
              <a:rPr lang="en-GB" smtClean="0"/>
              <a:t>14</a:t>
            </a:fld>
            <a:endParaRPr lang="en-GB"/>
          </a:p>
        </p:txBody>
      </p:sp>
    </p:spTree>
    <p:extLst>
      <p:ext uri="{BB962C8B-B14F-4D97-AF65-F5344CB8AC3E}">
        <p14:creationId xmlns:p14="http://schemas.microsoft.com/office/powerpoint/2010/main" val="17444214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Contract Negotiation</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411575" y="1666225"/>
            <a:ext cx="11245066" cy="16466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processes necessary for successful negotiations.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difference between transactional, collaborative and creative negotiation.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value of planning and preparing to achieve win-win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Analyse and develop your range of interpersonal and behavioural skills that are crucial for successful negotiation.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Put your new skills straight into practice confidently.</a:t>
            </a:r>
            <a:endPar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 day</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079E7E38-C2FF-5DB7-5EB6-D3091D3B14C2}"/>
              </a:ext>
            </a:extLst>
          </p:cNvPr>
          <p:cNvSpPr>
            <a:spLocks noGrp="1"/>
          </p:cNvSpPr>
          <p:nvPr>
            <p:ph type="ftr" sz="quarter" idx="11"/>
          </p:nvPr>
        </p:nvSpPr>
        <p:spPr/>
        <p:txBody>
          <a:bodyPr/>
          <a:lstStyle/>
          <a:p>
            <a:r>
              <a:rPr lang="en-GB"/>
              <a:t>Smart Training Potential</a:t>
            </a:r>
          </a:p>
        </p:txBody>
      </p:sp>
      <p:sp>
        <p:nvSpPr>
          <p:cNvPr id="8" name="Slide Number Placeholder 7">
            <a:extLst>
              <a:ext uri="{FF2B5EF4-FFF2-40B4-BE49-F238E27FC236}">
                <a16:creationId xmlns:a16="http://schemas.microsoft.com/office/drawing/2014/main" id="{972D8CD2-A8A7-7D75-D70B-5EA53980FDF5}"/>
              </a:ext>
            </a:extLst>
          </p:cNvPr>
          <p:cNvSpPr>
            <a:spLocks noGrp="1"/>
          </p:cNvSpPr>
          <p:nvPr>
            <p:ph type="sldNum" sz="quarter" idx="12"/>
          </p:nvPr>
        </p:nvSpPr>
        <p:spPr/>
        <p:txBody>
          <a:bodyPr/>
          <a:lstStyle/>
          <a:p>
            <a:fld id="{9F83D49E-CAEC-45A8-9C29-E3755C42201B}" type="slidenum">
              <a:rPr lang="en-GB" smtClean="0"/>
              <a:t>140</a:t>
            </a:fld>
            <a:endParaRPr lang="en-GB"/>
          </a:p>
        </p:txBody>
      </p:sp>
    </p:spTree>
    <p:extLst>
      <p:ext uri="{BB962C8B-B14F-4D97-AF65-F5344CB8AC3E}">
        <p14:creationId xmlns:p14="http://schemas.microsoft.com/office/powerpoint/2010/main" val="36958037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Persuasive Negotiation Skills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112556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Negotiation is key to everyday business and the ability to negotiate effectively in a wide range of business contexts is crucial. This involves securing the best outcome for both parties and protecting valued relationships.</a:t>
            </a:r>
          </a:p>
        </p:txBody>
      </p:sp>
      <p:sp>
        <p:nvSpPr>
          <p:cNvPr id="17" name="TextBox 16"/>
          <p:cNvSpPr txBox="1"/>
          <p:nvPr/>
        </p:nvSpPr>
        <p:spPr>
          <a:xfrm>
            <a:off x="400942" y="2167039"/>
            <a:ext cx="11245066" cy="2231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is aimed at individuals who are looking to improve their negotiation skills to enable and facilitate decisions that achieve win-win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various approaches to negotiation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Structure negotiations for effectiveness and to achieve win-win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and develop the interpersonal skills crucial to negotiating proactively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and utilise a number of effective negotiation tactics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Establish the skills to understand what all the involved parties want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Construct flexible negotiation solutions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positioning and phrasing to directly affect the outcome of negotiations.</a:t>
            </a: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2 days                                                                                                                                                                      £1,120 per person</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6E46531-3115-5A51-E074-8192A8A11626}"/>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BAE9D179-C0D3-62FE-4DFA-8FFF44B2CDCB}"/>
              </a:ext>
            </a:extLst>
          </p:cNvPr>
          <p:cNvSpPr>
            <a:spLocks noGrp="1"/>
          </p:cNvSpPr>
          <p:nvPr>
            <p:ph type="sldNum" sz="quarter" idx="12"/>
          </p:nvPr>
        </p:nvSpPr>
        <p:spPr/>
        <p:txBody>
          <a:bodyPr/>
          <a:lstStyle/>
          <a:p>
            <a:fld id="{9F83D49E-CAEC-45A8-9C29-E3755C42201B}" type="slidenum">
              <a:rPr lang="en-GB" smtClean="0"/>
              <a:t>141</a:t>
            </a:fld>
            <a:endParaRPr lang="en-GB"/>
          </a:p>
        </p:txBody>
      </p:sp>
    </p:spTree>
    <p:extLst>
      <p:ext uri="{BB962C8B-B14F-4D97-AF65-F5344CB8AC3E}">
        <p14:creationId xmlns:p14="http://schemas.microsoft.com/office/powerpoint/2010/main" val="19514845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Influencing and Negotiating Upwards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25569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focuses specifically on how to influence and negotiate upwards at a senior level. The course teaches you the personal skills of maintaining composure to achieve meaningful negotiations with people from senior level and how to plan negotiation with minimal risks to you whilst developing a contingency plan.</a:t>
            </a:r>
          </a:p>
        </p:txBody>
      </p:sp>
      <p:sp>
        <p:nvSpPr>
          <p:cNvPr id="17" name="TextBox 16"/>
          <p:cNvSpPr txBox="1"/>
          <p:nvPr/>
        </p:nvSpPr>
        <p:spPr>
          <a:xfrm>
            <a:off x="400942" y="2275117"/>
            <a:ext cx="11245066" cy="16773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Ideal for people who are required to negotiate to senior level either within an organisation or with external partners or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Create a positive negotiating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Manage emotion and behaviour in negotiation.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Read body language and look out for the non-verbal signs.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Handle risk assessment and contingency planning.</a:t>
            </a: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 day                                                                                                                                                                      £599 per person</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891406B-F5C8-83FD-FE6E-A438D971D319}"/>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71B9DCCD-A499-A65F-E5FE-3F77ABFC271B}"/>
              </a:ext>
            </a:extLst>
          </p:cNvPr>
          <p:cNvSpPr>
            <a:spLocks noGrp="1"/>
          </p:cNvSpPr>
          <p:nvPr>
            <p:ph type="sldNum" sz="quarter" idx="12"/>
          </p:nvPr>
        </p:nvSpPr>
        <p:spPr/>
        <p:txBody>
          <a:bodyPr/>
          <a:lstStyle/>
          <a:p>
            <a:fld id="{9F83D49E-CAEC-45A8-9C29-E3755C42201B}" type="slidenum">
              <a:rPr lang="en-GB" smtClean="0"/>
              <a:t>142</a:t>
            </a:fld>
            <a:endParaRPr lang="en-GB"/>
          </a:p>
        </p:txBody>
      </p:sp>
    </p:spTree>
    <p:extLst>
      <p:ext uri="{BB962C8B-B14F-4D97-AF65-F5344CB8AC3E}">
        <p14:creationId xmlns:p14="http://schemas.microsoft.com/office/powerpoint/2010/main" val="107150742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a:hlinkClick r:id="rId2" action="ppaction://hlinksldjump"/>
          </p:cNvPr>
          <p:cNvSpPr/>
          <p:nvPr/>
        </p:nvSpPr>
        <p:spPr>
          <a:xfrm>
            <a:off x="7050739" y="1792003"/>
            <a:ext cx="1680672" cy="3308522"/>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4" name="Rounded Rectangle 53">
            <a:hlinkClick r:id="rId3" action="ppaction://hlinksldjump"/>
          </p:cNvPr>
          <p:cNvSpPr/>
          <p:nvPr/>
        </p:nvSpPr>
        <p:spPr>
          <a:xfrm>
            <a:off x="10526062" y="1765710"/>
            <a:ext cx="1599990" cy="3367716"/>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0" name="Oval 19">
            <a:hlinkClick r:id="rId4" action="ppaction://hlinksldjump"/>
            <a:extLst>
              <a:ext uri="{FF2B5EF4-FFF2-40B4-BE49-F238E27FC236}">
                <a16:creationId xmlns:a16="http://schemas.microsoft.com/office/drawing/2014/main" id="{E0DDA13E-8481-A4B0-F666-BACC2257C645}"/>
              </a:ext>
            </a:extLst>
          </p:cNvPr>
          <p:cNvSpPr/>
          <p:nvPr/>
        </p:nvSpPr>
        <p:spPr>
          <a:xfrm>
            <a:off x="10779231" y="2526372"/>
            <a:ext cx="1181258" cy="1080397"/>
          </a:xfrm>
          <a:prstGeom prst="ellipse">
            <a:avLst/>
          </a:prstGeom>
          <a:solidFill>
            <a:srgbClr val="2E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 name="Oval 1">
            <a:hlinkClick r:id="rId4" action="ppaction://hlinksldjump"/>
            <a:extLst>
              <a:ext uri="{FF2B5EF4-FFF2-40B4-BE49-F238E27FC236}">
                <a16:creationId xmlns:a16="http://schemas.microsoft.com/office/drawing/2014/main" id="{97D589BD-EB5F-DDF4-9FD5-C3DE976D18B2}"/>
              </a:ext>
            </a:extLst>
          </p:cNvPr>
          <p:cNvSpPr/>
          <p:nvPr/>
        </p:nvSpPr>
        <p:spPr>
          <a:xfrm>
            <a:off x="7331181" y="2459697"/>
            <a:ext cx="1181258" cy="1080397"/>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Productivity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1" name="Rounded Rectangle 20">
            <a:hlinkClick r:id="rId5" action="ppaction://hlinksldjump"/>
          </p:cNvPr>
          <p:cNvSpPr/>
          <p:nvPr/>
        </p:nvSpPr>
        <p:spPr>
          <a:xfrm>
            <a:off x="8779150" y="1775584"/>
            <a:ext cx="1680672" cy="3356933"/>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6" action="ppaction://hlinksldjump"/>
          </p:cNvPr>
          <p:cNvSpPr/>
          <p:nvPr/>
        </p:nvSpPr>
        <p:spPr>
          <a:xfrm>
            <a:off x="5316354" y="1800376"/>
            <a:ext cx="1680672" cy="3299823"/>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7" action="ppaction://hlinksldjump"/>
          </p:cNvPr>
          <p:cNvSpPr/>
          <p:nvPr/>
        </p:nvSpPr>
        <p:spPr>
          <a:xfrm>
            <a:off x="3567482" y="1792003"/>
            <a:ext cx="1680672" cy="3285694"/>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8" action="ppaction://hlinksldjump"/>
          </p:cNvPr>
          <p:cNvSpPr/>
          <p:nvPr/>
        </p:nvSpPr>
        <p:spPr>
          <a:xfrm>
            <a:off x="1848000" y="1781948"/>
            <a:ext cx="1680672" cy="329669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8" action="ppaction://hlinksldjump"/>
          </p:cNvPr>
          <p:cNvSpPr txBox="1"/>
          <p:nvPr/>
        </p:nvSpPr>
        <p:spPr>
          <a:xfrm>
            <a:off x="2049502" y="1863577"/>
            <a:ext cx="12214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Effective Time Management</a:t>
            </a:r>
          </a:p>
        </p:txBody>
      </p:sp>
      <p:sp>
        <p:nvSpPr>
          <p:cNvPr id="39" name="TextBox 38">
            <a:hlinkClick r:id="rId7" action="ppaction://hlinksldjump"/>
          </p:cNvPr>
          <p:cNvSpPr txBox="1"/>
          <p:nvPr/>
        </p:nvSpPr>
        <p:spPr>
          <a:xfrm>
            <a:off x="3567482" y="1847599"/>
            <a:ext cx="16648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Time Management for Managers</a:t>
            </a:r>
          </a:p>
        </p:txBody>
      </p:sp>
      <p:sp>
        <p:nvSpPr>
          <p:cNvPr id="40" name="TextBox 39">
            <a:hlinkClick r:id="rId6" action="ppaction://hlinksldjump"/>
          </p:cNvPr>
          <p:cNvSpPr txBox="1"/>
          <p:nvPr/>
        </p:nvSpPr>
        <p:spPr>
          <a:xfrm>
            <a:off x="5529353" y="1826202"/>
            <a:ext cx="11884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Organising Work &amp; Time</a:t>
            </a:r>
          </a:p>
        </p:txBody>
      </p:sp>
      <p:sp>
        <p:nvSpPr>
          <p:cNvPr id="41" name="TextBox 40">
            <a:hlinkClick r:id="rId2" action="ppaction://hlinksldjump"/>
          </p:cNvPr>
          <p:cNvSpPr txBox="1"/>
          <p:nvPr/>
        </p:nvSpPr>
        <p:spPr>
          <a:xfrm>
            <a:off x="7089257" y="1928276"/>
            <a:ext cx="16316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Learn Six Sigma- Yellow Belt</a:t>
            </a:r>
          </a:p>
        </p:txBody>
      </p:sp>
      <p:sp>
        <p:nvSpPr>
          <p:cNvPr id="42" name="TextBox 41">
            <a:hlinkClick r:id="rId5" action="ppaction://hlinksldjump"/>
          </p:cNvPr>
          <p:cNvSpPr txBox="1"/>
          <p:nvPr/>
        </p:nvSpPr>
        <p:spPr>
          <a:xfrm>
            <a:off x="8743966" y="1915295"/>
            <a:ext cx="172565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Learn Six Sigma- Green Belt</a:t>
            </a:r>
          </a:p>
        </p:txBody>
      </p:sp>
      <p:grpSp>
        <p:nvGrpSpPr>
          <p:cNvPr id="6" name="Group 5"/>
          <p:cNvGrpSpPr/>
          <p:nvPr/>
        </p:nvGrpSpPr>
        <p:grpSpPr>
          <a:xfrm>
            <a:off x="85866" y="1770068"/>
            <a:ext cx="1683124" cy="3302750"/>
            <a:chOff x="400942" y="1697070"/>
            <a:chExt cx="1834395" cy="3885521"/>
          </a:xfrm>
        </p:grpSpPr>
        <p:sp>
          <p:nvSpPr>
            <p:cNvPr id="37" name="Rounded Rectangle 36">
              <a:hlinkClick r:id="rId4"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4" action="ppaction://hlinksldjump"/>
            </p:cNvPr>
            <p:cNvSpPr txBox="1"/>
            <p:nvPr/>
          </p:nvSpPr>
          <p:spPr>
            <a:xfrm>
              <a:off x="651572" y="1822004"/>
              <a:ext cx="1333136" cy="6155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Time Management</a:t>
              </a:r>
            </a:p>
          </p:txBody>
        </p:sp>
      </p:grpSp>
      <p:sp>
        <p:nvSpPr>
          <p:cNvPr id="52" name="Oval 51">
            <a:hlinkClick r:id="rId4" action="ppaction://hlinksldjump"/>
          </p:cNvPr>
          <p:cNvSpPr/>
          <p:nvPr/>
        </p:nvSpPr>
        <p:spPr>
          <a:xfrm>
            <a:off x="311256" y="2412073"/>
            <a:ext cx="1181258" cy="1080397"/>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9">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55" name="Oval 54"/>
          <p:cNvSpPr/>
          <p:nvPr/>
        </p:nvSpPr>
        <p:spPr>
          <a:xfrm>
            <a:off x="3834917" y="2438515"/>
            <a:ext cx="1181258" cy="1080397"/>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7" name="Oval 56"/>
          <p:cNvSpPr/>
          <p:nvPr/>
        </p:nvSpPr>
        <p:spPr>
          <a:xfrm>
            <a:off x="2089662" y="2411039"/>
            <a:ext cx="1181258" cy="1080397"/>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61" name="Oval 60"/>
          <p:cNvSpPr/>
          <p:nvPr/>
        </p:nvSpPr>
        <p:spPr>
          <a:xfrm>
            <a:off x="5502344" y="2451496"/>
            <a:ext cx="1181258" cy="1080397"/>
          </a:xfrm>
          <a:prstGeom prst="ellipse">
            <a:avLst/>
          </a:prstGeom>
          <a:solidFill>
            <a:srgbClr val="E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62" name="TextBox 61">
            <a:hlinkClick r:id="rId3" action="ppaction://hlinksldjump"/>
          </p:cNvPr>
          <p:cNvSpPr txBox="1"/>
          <p:nvPr/>
        </p:nvSpPr>
        <p:spPr>
          <a:xfrm>
            <a:off x="10434932" y="1869318"/>
            <a:ext cx="172565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Learn Six Sigma for Innovation &amp; Design</a:t>
            </a:r>
          </a:p>
        </p:txBody>
      </p:sp>
      <p:pic>
        <p:nvPicPr>
          <p:cNvPr id="9" name="Picture 8"/>
          <p:cNvPicPr>
            <a:picLocks noChangeAspect="1"/>
          </p:cNvPicPr>
          <p:nvPr/>
        </p:nvPicPr>
        <p:blipFill>
          <a:blip r:embed="rId10">
            <a:clrChange>
              <a:clrFrom>
                <a:srgbClr val="000000"/>
              </a:clrFrom>
              <a:clrTo>
                <a:srgbClr val="000000">
                  <a:alpha val="0"/>
                </a:srgbClr>
              </a:clrTo>
            </a:clrChange>
          </a:blip>
          <a:stretch>
            <a:fillRect/>
          </a:stretch>
        </p:blipFill>
        <p:spPr>
          <a:xfrm>
            <a:off x="502481" y="2570810"/>
            <a:ext cx="803693" cy="803693"/>
          </a:xfrm>
          <a:prstGeom prst="rect">
            <a:avLst/>
          </a:prstGeom>
        </p:spPr>
      </p:pic>
      <p:pic>
        <p:nvPicPr>
          <p:cNvPr id="12" name="Picture 11">
            <a:hlinkClick r:id="rId8"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2299408" y="2570810"/>
            <a:ext cx="788890" cy="788890"/>
          </a:xfrm>
          <a:prstGeom prst="rect">
            <a:avLst/>
          </a:prstGeom>
        </p:spPr>
      </p:pic>
      <p:pic>
        <p:nvPicPr>
          <p:cNvPr id="13" name="Picture 12">
            <a:hlinkClick r:id="rId7" action="ppaction://hlinksldjump"/>
          </p:cNvPr>
          <p:cNvPicPr>
            <a:picLocks noChangeAspect="1"/>
          </p:cNvPicPr>
          <p:nvPr/>
        </p:nvPicPr>
        <p:blipFill rotWithShape="1">
          <a:blip r:embed="rId12">
            <a:clrChange>
              <a:clrFrom>
                <a:srgbClr val="000000"/>
              </a:clrFrom>
              <a:clrTo>
                <a:srgbClr val="000000">
                  <a:alpha val="0"/>
                </a:srgbClr>
              </a:clrTo>
            </a:clrChange>
          </a:blip>
          <a:srcRect l="6075" t="5162" r="9347" b="6484"/>
          <a:stretch/>
        </p:blipFill>
        <p:spPr>
          <a:xfrm>
            <a:off x="3835748" y="2401663"/>
            <a:ext cx="1048060" cy="1094849"/>
          </a:xfrm>
          <a:prstGeom prst="rect">
            <a:avLst/>
          </a:prstGeom>
        </p:spPr>
      </p:pic>
      <p:pic>
        <p:nvPicPr>
          <p:cNvPr id="14" name="Picture 13">
            <a:hlinkClick r:id="rId6" action="ppaction://hlinksldjump"/>
          </p:cNvPr>
          <p:cNvPicPr>
            <a:picLocks noChangeAspect="1"/>
          </p:cNvPicPr>
          <p:nvPr/>
        </p:nvPicPr>
        <p:blipFill>
          <a:blip r:embed="rId13">
            <a:clrChange>
              <a:clrFrom>
                <a:srgbClr val="000000"/>
              </a:clrFrom>
              <a:clrTo>
                <a:srgbClr val="000000">
                  <a:alpha val="0"/>
                </a:srgbClr>
              </a:clrTo>
            </a:clrChange>
          </a:blip>
          <a:stretch>
            <a:fillRect/>
          </a:stretch>
        </p:blipFill>
        <p:spPr>
          <a:xfrm>
            <a:off x="5494145" y="2452317"/>
            <a:ext cx="1182962" cy="1070051"/>
          </a:xfrm>
          <a:prstGeom prst="rect">
            <a:avLst/>
          </a:prstGeom>
          <a:solidFill>
            <a:srgbClr val="EBE452"/>
          </a:solidFill>
        </p:spPr>
      </p:pic>
      <p:pic>
        <p:nvPicPr>
          <p:cNvPr id="15" name="Picture 14">
            <a:hlinkClick r:id="rId2" action="ppaction://hlinksldjump"/>
          </p:cNvPr>
          <p:cNvPicPr>
            <a:picLocks noChangeAspect="1"/>
          </p:cNvPicPr>
          <p:nvPr/>
        </p:nvPicPr>
        <p:blipFill>
          <a:blip r:embed="rId14">
            <a:clrChange>
              <a:clrFrom>
                <a:srgbClr val="000000"/>
              </a:clrFrom>
              <a:clrTo>
                <a:srgbClr val="000000">
                  <a:alpha val="0"/>
                </a:srgbClr>
              </a:clrTo>
            </a:clrChange>
          </a:blip>
          <a:stretch>
            <a:fillRect/>
          </a:stretch>
        </p:blipFill>
        <p:spPr>
          <a:xfrm>
            <a:off x="7539734" y="2704223"/>
            <a:ext cx="769807" cy="514839"/>
          </a:xfrm>
          <a:prstGeom prst="rect">
            <a:avLst/>
          </a:prstGeom>
        </p:spPr>
      </p:pic>
      <p:pic>
        <p:nvPicPr>
          <p:cNvPr id="17" name="Picture 16"/>
          <p:cNvPicPr>
            <a:picLocks noChangeAspect="1"/>
          </p:cNvPicPr>
          <p:nvPr/>
        </p:nvPicPr>
        <p:blipFill>
          <a:blip r:embed="rId15">
            <a:clrChange>
              <a:clrFrom>
                <a:srgbClr val="000000"/>
              </a:clrFrom>
              <a:clrTo>
                <a:srgbClr val="000000">
                  <a:alpha val="0"/>
                </a:srgbClr>
              </a:clrTo>
            </a:clrChange>
          </a:blip>
          <a:stretch>
            <a:fillRect/>
          </a:stretch>
        </p:blipFill>
        <p:spPr>
          <a:xfrm>
            <a:off x="10967058" y="2674574"/>
            <a:ext cx="779751" cy="779751"/>
          </a:xfrm>
          <a:prstGeom prst="rect">
            <a:avLst/>
          </a:prstGeom>
        </p:spPr>
      </p:pic>
      <p:pic>
        <p:nvPicPr>
          <p:cNvPr id="45" name="Picture 44">
            <a:hlinkClick r:id="rId16"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46" name="Right Arrow 45">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8" name="Rectangle 17"/>
          <p:cNvSpPr/>
          <p:nvPr/>
        </p:nvSpPr>
        <p:spPr>
          <a:xfrm>
            <a:off x="-28217" y="3421966"/>
            <a:ext cx="1907742"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Through practical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exercises and examination of proven time management tools and techniques, you will develop the ability to plan, prioritise and delegate effectively.</a:t>
            </a:r>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Rectangle 48"/>
          <p:cNvSpPr/>
          <p:nvPr/>
        </p:nvSpPr>
        <p:spPr>
          <a:xfrm>
            <a:off x="1751744" y="3641002"/>
            <a:ext cx="1842883"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is for busy people who want to be able to manage their time in the most effective way possible.</a:t>
            </a:r>
          </a:p>
        </p:txBody>
      </p:sp>
      <p:sp>
        <p:nvSpPr>
          <p:cNvPr id="50" name="Rectangle 49"/>
          <p:cNvSpPr/>
          <p:nvPr/>
        </p:nvSpPr>
        <p:spPr>
          <a:xfrm>
            <a:off x="3497775" y="3454050"/>
            <a:ext cx="1913323" cy="16927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This course brings time management to life through practical exercises, tools and techniques which show just where time is lost,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its impact on you and others.</a:t>
            </a:r>
          </a:p>
        </p:txBody>
      </p:sp>
      <p:sp>
        <p:nvSpPr>
          <p:cNvPr id="51" name="Rectangle 50"/>
          <p:cNvSpPr/>
          <p:nvPr/>
        </p:nvSpPr>
        <p:spPr>
          <a:xfrm>
            <a:off x="5230981" y="3813195"/>
            <a:ext cx="1842883" cy="10926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Aimed at those people who are wanting to generally improve their time management skills.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Rectangle 52"/>
          <p:cNvSpPr/>
          <p:nvPr/>
        </p:nvSpPr>
        <p:spPr>
          <a:xfrm>
            <a:off x="6970898" y="3564415"/>
            <a:ext cx="1842883"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Provides an introduction to Lean Six Sigma tools and techniques enabling delegates to be members of improvement teams or to lead small improvement projects themselves.</a:t>
            </a:r>
          </a:p>
        </p:txBody>
      </p:sp>
      <p:sp>
        <p:nvSpPr>
          <p:cNvPr id="56" name="Rectangle 55"/>
          <p:cNvSpPr/>
          <p:nvPr/>
        </p:nvSpPr>
        <p:spPr>
          <a:xfrm>
            <a:off x="8691341" y="3528340"/>
            <a:ext cx="1874791" cy="16927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Equips you with a proven systematic approach to tackling business problems and inefficiencies without the need for sophisticated statistical tools.</a:t>
            </a:r>
          </a:p>
        </p:txBody>
      </p:sp>
      <p:sp>
        <p:nvSpPr>
          <p:cNvPr id="58" name="Rectangle 57"/>
          <p:cNvSpPr/>
          <p:nvPr/>
        </p:nvSpPr>
        <p:spPr>
          <a:xfrm>
            <a:off x="10469623" y="3794127"/>
            <a:ext cx="1842883" cy="830997"/>
          </a:xfrm>
          <a:prstGeom prst="rect">
            <a:avLst/>
          </a:prstGeom>
        </p:spPr>
        <p:txBody>
          <a:bodyPr wrap="square" lIns="91440" tIns="45720" rIns="91440" bIns="45720" anchor="t">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Empower yourself to be more effective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creating the future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your organisation. </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Calibri"/>
            </a:endParaRPr>
          </a:p>
        </p:txBody>
      </p:sp>
      <p:sp>
        <p:nvSpPr>
          <p:cNvPr id="10" name="Oval 9">
            <a:hlinkClick r:id="rId4" action="ppaction://hlinksldjump"/>
            <a:extLst>
              <a:ext uri="{FF2B5EF4-FFF2-40B4-BE49-F238E27FC236}">
                <a16:creationId xmlns:a16="http://schemas.microsoft.com/office/drawing/2014/main" id="{B67AA07A-875F-2B5D-DDD0-675790539874}"/>
              </a:ext>
            </a:extLst>
          </p:cNvPr>
          <p:cNvSpPr/>
          <p:nvPr/>
        </p:nvSpPr>
        <p:spPr>
          <a:xfrm>
            <a:off x="9017106" y="2459697"/>
            <a:ext cx="1181258" cy="1080397"/>
          </a:xfrm>
          <a:prstGeom prst="ellipse">
            <a:avLst/>
          </a:prstGeom>
          <a:solidFill>
            <a:srgbClr val="808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16" name="Picture 15">
            <a:hlinkClick r:id="rId5" action="ppaction://hlinksldjump"/>
          </p:cNvPr>
          <p:cNvPicPr>
            <a:picLocks noChangeAspect="1"/>
          </p:cNvPicPr>
          <p:nvPr/>
        </p:nvPicPr>
        <p:blipFill>
          <a:blip r:embed="rId17">
            <a:clrChange>
              <a:clrFrom>
                <a:srgbClr val="000000"/>
              </a:clrFrom>
              <a:clrTo>
                <a:srgbClr val="000000">
                  <a:alpha val="0"/>
                </a:srgbClr>
              </a:clrTo>
            </a:clrChange>
          </a:blip>
          <a:stretch>
            <a:fillRect/>
          </a:stretch>
        </p:blipFill>
        <p:spPr>
          <a:xfrm>
            <a:off x="9040786" y="2438515"/>
            <a:ext cx="1193195" cy="1193195"/>
          </a:xfrm>
          <a:prstGeom prst="rect">
            <a:avLst/>
          </a:prstGeom>
        </p:spPr>
      </p:pic>
      <p:sp>
        <p:nvSpPr>
          <p:cNvPr id="8" name="Footer Placeholder 7">
            <a:extLst>
              <a:ext uri="{FF2B5EF4-FFF2-40B4-BE49-F238E27FC236}">
                <a16:creationId xmlns:a16="http://schemas.microsoft.com/office/drawing/2014/main" id="{A7B8265B-95EF-CEFD-FB4F-7840FE762E52}"/>
              </a:ext>
            </a:extLst>
          </p:cNvPr>
          <p:cNvSpPr>
            <a:spLocks noGrp="1"/>
          </p:cNvSpPr>
          <p:nvPr>
            <p:ph type="ftr" sz="quarter" idx="11"/>
          </p:nvPr>
        </p:nvSpPr>
        <p:spPr/>
        <p:txBody>
          <a:bodyPr/>
          <a:lstStyle/>
          <a:p>
            <a:r>
              <a:rPr lang="en-GB"/>
              <a:t>Smart Training Potential</a:t>
            </a:r>
          </a:p>
        </p:txBody>
      </p:sp>
      <p:sp>
        <p:nvSpPr>
          <p:cNvPr id="22" name="Slide Number Placeholder 21">
            <a:extLst>
              <a:ext uri="{FF2B5EF4-FFF2-40B4-BE49-F238E27FC236}">
                <a16:creationId xmlns:a16="http://schemas.microsoft.com/office/drawing/2014/main" id="{554A4CF8-CF0A-1231-4BAF-61238F734AEE}"/>
              </a:ext>
            </a:extLst>
          </p:cNvPr>
          <p:cNvSpPr>
            <a:spLocks noGrp="1"/>
          </p:cNvSpPr>
          <p:nvPr>
            <p:ph type="sldNum" sz="quarter" idx="12"/>
          </p:nvPr>
        </p:nvSpPr>
        <p:spPr/>
        <p:txBody>
          <a:bodyPr/>
          <a:lstStyle/>
          <a:p>
            <a:fld id="{9F83D49E-CAEC-45A8-9C29-E3755C42201B}" type="slidenum">
              <a:rPr lang="en-GB" smtClean="0"/>
              <a:t>143</a:t>
            </a:fld>
            <a:endParaRPr lang="en-GB"/>
          </a:p>
        </p:txBody>
      </p:sp>
    </p:spTree>
    <p:extLst>
      <p:ext uri="{BB962C8B-B14F-4D97-AF65-F5344CB8AC3E}">
        <p14:creationId xmlns:p14="http://schemas.microsoft.com/office/powerpoint/2010/main" val="335544916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Time Management</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112556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will help you to identify how precious your time is and give you a range of techniques to effectively protect and manage it for maximum efficiency and effectiveness. Through practical exercises and examination of proven time management tools and techniques, you will develop the ability to plan, prioritise and delegate effectively.</a:t>
            </a:r>
            <a:endPar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2324313"/>
            <a:ext cx="11401197" cy="21082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is for busy people who want to be able to manage their time in the most effective way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Set a positive intent for each day, with a clear purpose and priorities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Define your overall purpose and set meaningful goals to help you to achieve it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Prioritise daily tasks in a structured and methodical 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Delegate your ‘time stealers‘ to prevent them from disrupting your purpose Implement tools and techniques to manage interruptions and distractions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Negotiate better outcomes using a positive ‘no‘ </a:t>
            </a: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49920" y="4925778"/>
            <a:ext cx="274626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1 x 3 hour virtual session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6-8 hours on-demand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30 minutes coaching (optional extra for teams</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8313460" y="4921911"/>
            <a:ext cx="1383712"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£625 per person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£4,295 group booking</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3979318" y="4935244"/>
            <a:ext cx="40107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8" name="Right Arrow 27">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D1F508A9-8642-7C2D-A252-FA18A013B842}"/>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11E6C80B-B5F0-A345-1DAE-3D14BAD0556D}"/>
              </a:ext>
            </a:extLst>
          </p:cNvPr>
          <p:cNvSpPr>
            <a:spLocks noGrp="1"/>
          </p:cNvSpPr>
          <p:nvPr>
            <p:ph type="sldNum" sz="quarter" idx="12"/>
          </p:nvPr>
        </p:nvSpPr>
        <p:spPr/>
        <p:txBody>
          <a:bodyPr/>
          <a:lstStyle/>
          <a:p>
            <a:fld id="{9F83D49E-CAEC-45A8-9C29-E3755C42201B}" type="slidenum">
              <a:rPr lang="en-GB" smtClean="0"/>
              <a:t>144</a:t>
            </a:fld>
            <a:endParaRPr lang="en-GB"/>
          </a:p>
        </p:txBody>
      </p:sp>
    </p:spTree>
    <p:extLst>
      <p:ext uri="{BB962C8B-B14F-4D97-AF65-F5344CB8AC3E}">
        <p14:creationId xmlns:p14="http://schemas.microsoft.com/office/powerpoint/2010/main" val="283035431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Effective Time Management</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112556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will help you to identify how precious your time is and give you a range of techniques to effectively protect and manage it for maximum efficiency and effectiveness. Through practical exercises and examination of proven time management tools and techniques, you will develop the ability to plan, prioritise and delegate effectively.</a:t>
            </a:r>
            <a:endPar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2324313"/>
            <a:ext cx="11401197" cy="21082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is for busy people who want to be able to manage their time in the most effective way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Set a positive intent for each day, with a clear purpose and priorities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Define your overall purpose and set meaningful goals to help you to achieve it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Prioritise daily tasks in a structured and methodical 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Delegate your ‘time stealers‘ to prevent them from disrupting your purpose Implement tools and techniques to manage interruptions and distractions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Negotiate better outcomes using a positive ‘no‘ </a:t>
            </a: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49920" y="4925778"/>
            <a:ext cx="274626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1 x 3 hour virtual session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6-8 hours on-demand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30 minutes coaching (optional extra for teams</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8313460" y="4921911"/>
            <a:ext cx="1383712"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£625 per person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£4,295 group booking</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3979318" y="4935244"/>
            <a:ext cx="40107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8" name="Right Arrow 27">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C78BC372-1A07-4C04-D434-1AD2BC6B31C2}"/>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DCFD0978-4B3A-C118-27B5-89E23CDECE8F}"/>
              </a:ext>
            </a:extLst>
          </p:cNvPr>
          <p:cNvSpPr>
            <a:spLocks noGrp="1"/>
          </p:cNvSpPr>
          <p:nvPr>
            <p:ph type="sldNum" sz="quarter" idx="12"/>
          </p:nvPr>
        </p:nvSpPr>
        <p:spPr/>
        <p:txBody>
          <a:bodyPr/>
          <a:lstStyle/>
          <a:p>
            <a:fld id="{9F83D49E-CAEC-45A8-9C29-E3755C42201B}" type="slidenum">
              <a:rPr lang="en-GB" smtClean="0"/>
              <a:t>145</a:t>
            </a:fld>
            <a:endParaRPr lang="en-GB"/>
          </a:p>
        </p:txBody>
      </p:sp>
    </p:spTree>
    <p:extLst>
      <p:ext uri="{BB962C8B-B14F-4D97-AF65-F5344CB8AC3E}">
        <p14:creationId xmlns:p14="http://schemas.microsoft.com/office/powerpoint/2010/main" val="325203658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Time Management for Managers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11575" y="1452764"/>
            <a:ext cx="11255699"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brings time management to life through practical exercises, tools and techniques which show just where time is lost, its impact on you and others – then shows you how effective prioritisation and management of time can make a difference to your work-life balance.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2017735"/>
            <a:ext cx="11401197" cy="23852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If you are a team leader, supervisor or professional who wants to ‘step up’ your productivity through better use of your time, this course is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Value time as a resource for yourself, your team and your business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Focus on your objectives and key areas of responsibilities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Establish and overcome the causes of poor time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and deal with time stealers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Prioritise your tasks and the unexpected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Plan ahead and minimise the demands and pressures of your job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Delegate tasks successfully to free up some of your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Increase personal and team productivity to achieve a greater work-life balance</a:t>
            </a:r>
            <a:endPar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49920" y="4925778"/>
            <a:ext cx="53251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2 days</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8313460" y="4921911"/>
            <a:ext cx="1083951"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£975 per person</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3979318" y="4935244"/>
            <a:ext cx="40107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8" name="Right Arrow 27">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24BF797A-F842-2EEF-40E8-BEF6A0366BAE}"/>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10232187-055A-FB25-C528-58F76FE6421F}"/>
              </a:ext>
            </a:extLst>
          </p:cNvPr>
          <p:cNvSpPr>
            <a:spLocks noGrp="1"/>
          </p:cNvSpPr>
          <p:nvPr>
            <p:ph type="sldNum" sz="quarter" idx="12"/>
          </p:nvPr>
        </p:nvSpPr>
        <p:spPr/>
        <p:txBody>
          <a:bodyPr/>
          <a:lstStyle/>
          <a:p>
            <a:fld id="{9F83D49E-CAEC-45A8-9C29-E3755C42201B}" type="slidenum">
              <a:rPr lang="en-GB" smtClean="0"/>
              <a:t>146</a:t>
            </a:fld>
            <a:endParaRPr lang="en-GB"/>
          </a:p>
        </p:txBody>
      </p:sp>
    </p:spTree>
    <p:extLst>
      <p:ext uri="{BB962C8B-B14F-4D97-AF65-F5344CB8AC3E}">
        <p14:creationId xmlns:p14="http://schemas.microsoft.com/office/powerpoint/2010/main" val="29182923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Organising Work and Time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112556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Have you been trying to improve your time management skills and personal productivity? Do you feel like you are still missing some key techniques to be more efficient? Learning how to budget your time wisely and effectively will help you to rethink and re-prioritise at a moment's notice.</a:t>
            </a:r>
          </a:p>
        </p:txBody>
      </p:sp>
      <p:sp>
        <p:nvSpPr>
          <p:cNvPr id="17" name="TextBox 16"/>
          <p:cNvSpPr txBox="1"/>
          <p:nvPr/>
        </p:nvSpPr>
        <p:spPr>
          <a:xfrm>
            <a:off x="411575" y="2224762"/>
            <a:ext cx="11401197" cy="18312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is aimed at those people who are wanting to generally improve their time management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your weak spots to minimise their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Make sound decisions based on your preferences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Recognise the difference between urgent and important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Plan and prioritise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Practically apply the tools that work for you</a:t>
            </a: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49920" y="4925778"/>
            <a:ext cx="54373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2 </a:t>
            </a: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days</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8313460" y="4921911"/>
            <a:ext cx="2266967"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From £585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a:solidFill>
                  <a:prstClr val="white"/>
                </a:solidFill>
                <a:latin typeface="Calibri" panose="020F0502020204030204"/>
              </a:rPr>
              <a:t>From</a:t>
            </a: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 £2,500 group booking (up to 12)</a:t>
            </a:r>
          </a:p>
        </p:txBody>
      </p:sp>
      <p:sp>
        <p:nvSpPr>
          <p:cNvPr id="22" name="TextBox 21"/>
          <p:cNvSpPr txBox="1"/>
          <p:nvPr/>
        </p:nvSpPr>
        <p:spPr>
          <a:xfrm>
            <a:off x="3979318" y="4935244"/>
            <a:ext cx="40107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8" name="Right Arrow 27">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3403FA9E-E550-BB7D-E639-612876FFB459}"/>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2EEF3667-DCB5-52F8-4803-DF2DC7A84BB8}"/>
              </a:ext>
            </a:extLst>
          </p:cNvPr>
          <p:cNvSpPr>
            <a:spLocks noGrp="1"/>
          </p:cNvSpPr>
          <p:nvPr>
            <p:ph type="sldNum" sz="quarter" idx="12"/>
          </p:nvPr>
        </p:nvSpPr>
        <p:spPr/>
        <p:txBody>
          <a:bodyPr/>
          <a:lstStyle/>
          <a:p>
            <a:fld id="{9F83D49E-CAEC-45A8-9C29-E3755C42201B}" type="slidenum">
              <a:rPr lang="en-GB" smtClean="0"/>
              <a:t>147</a:t>
            </a:fld>
            <a:endParaRPr lang="en-GB"/>
          </a:p>
        </p:txBody>
      </p:sp>
    </p:spTree>
    <p:extLst>
      <p:ext uri="{BB962C8B-B14F-4D97-AF65-F5344CB8AC3E}">
        <p14:creationId xmlns:p14="http://schemas.microsoft.com/office/powerpoint/2010/main" val="29100360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Lean Six Sigma – Yellow Belt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25569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objective of the two day Lean Six Sigma Yellow belt programme is to provide an introduction to Lean Six Sigma tools and techniques enabling delegates to be members of improvement teams or to lead small improvement projects themselves. The course leads to certification through the British Quality Foundation where required. </a:t>
            </a:r>
          </a:p>
        </p:txBody>
      </p:sp>
      <p:sp>
        <p:nvSpPr>
          <p:cNvPr id="17" name="TextBox 16"/>
          <p:cNvSpPr txBox="1"/>
          <p:nvPr/>
        </p:nvSpPr>
        <p:spPr>
          <a:xfrm>
            <a:off x="411575" y="2224762"/>
            <a:ext cx="11401197"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Those who would like to learn in an experiential way, a comprehensive set of continuous improvement tools which you could put to immediate use in your day-to-day activities and project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Learning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Yellow belts are key in building foundations of the operational excellence culture which works with management to sustain process performance and drive ongoing continuous improvement.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Following successful demonstration of application of the training completion, you will have ability to apply continuous improvement tools with confidence in your workplace and the option to be certified by the British Quality Foundation with the ensuing recognition and career advancement opportunities. </a:t>
            </a: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3979318" y="4935244"/>
            <a:ext cx="40107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chemeClr val="bg1"/>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3" name="Right Arrow 22">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234FF15-2537-EDF6-9E5C-8BA929E8CEAB}"/>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B2225E79-6D06-CAD8-E6D6-AB1131165187}"/>
              </a:ext>
            </a:extLst>
          </p:cNvPr>
          <p:cNvSpPr>
            <a:spLocks noGrp="1"/>
          </p:cNvSpPr>
          <p:nvPr>
            <p:ph type="sldNum" sz="quarter" idx="12"/>
          </p:nvPr>
        </p:nvSpPr>
        <p:spPr/>
        <p:txBody>
          <a:bodyPr/>
          <a:lstStyle/>
          <a:p>
            <a:fld id="{9F83D49E-CAEC-45A8-9C29-E3755C42201B}" type="slidenum">
              <a:rPr lang="en-GB" smtClean="0"/>
              <a:t>148</a:t>
            </a:fld>
            <a:endParaRPr lang="en-GB"/>
          </a:p>
        </p:txBody>
      </p:sp>
    </p:spTree>
    <p:extLst>
      <p:ext uri="{BB962C8B-B14F-4D97-AF65-F5344CB8AC3E}">
        <p14:creationId xmlns:p14="http://schemas.microsoft.com/office/powerpoint/2010/main" val="194712835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Lean Six Sigma – Green Belt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25569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programme provides the route to attaining benchmark British Quality Foundation Green Belt Certification but is equally for delegates who simply want to find out in detail what Lean Six Sigma is and how it works. The course can be delivered face to face in the classroom in-house or through our open programme, online or through various blended combinations which we can configure to suit your needs. </a:t>
            </a:r>
          </a:p>
        </p:txBody>
      </p:sp>
      <p:sp>
        <p:nvSpPr>
          <p:cNvPr id="17" name="TextBox 16"/>
          <p:cNvSpPr txBox="1"/>
          <p:nvPr/>
        </p:nvSpPr>
        <p:spPr>
          <a:xfrm>
            <a:off x="411575" y="2224762"/>
            <a:ext cx="11401197" cy="17697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You would like a proven systematic approach to tackle business problems and inefficiencies without the need for sophisticated statistical tools.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You would like to implement Lean, Lean Six Sigma or Continuous Improvement but don’t know how.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Learning outcomes: </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teaches you how to lead improvement projects using Lean Six Sigma’s world-class structured problem-solving approach, tools and principles and become a Green Belt. It teaches you how to understand, measure and manage processes. It teaches you how to collect and use process data but is free from advanced statistics. </a:t>
            </a: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3979318" y="4935244"/>
            <a:ext cx="40107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chemeClr val="bg1"/>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3" name="Right Arrow 22">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FE826DAB-0ED2-4AB4-534A-21266912F74A}"/>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9D03C8F7-10D6-AF7E-2863-8589F320842A}"/>
              </a:ext>
            </a:extLst>
          </p:cNvPr>
          <p:cNvSpPr>
            <a:spLocks noGrp="1"/>
          </p:cNvSpPr>
          <p:nvPr>
            <p:ph type="sldNum" sz="quarter" idx="12"/>
          </p:nvPr>
        </p:nvSpPr>
        <p:spPr/>
        <p:txBody>
          <a:bodyPr/>
          <a:lstStyle/>
          <a:p>
            <a:fld id="{9F83D49E-CAEC-45A8-9C29-E3755C42201B}" type="slidenum">
              <a:rPr lang="en-GB" smtClean="0"/>
              <a:t>149</a:t>
            </a:fld>
            <a:endParaRPr lang="en-GB"/>
          </a:p>
        </p:txBody>
      </p:sp>
    </p:spTree>
    <p:extLst>
      <p:ext uri="{BB962C8B-B14F-4D97-AF65-F5344CB8AC3E}">
        <p14:creationId xmlns:p14="http://schemas.microsoft.com/office/powerpoint/2010/main" val="206604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00942" y="42843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Authentic Business Values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26611" y="1401160"/>
            <a:ext cx="1125569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Every day in rehearsals actors build creative and collaborative relationships. They understand how to ensure every member of a team feels valued, empowered and able to contribute. This module applies secret performance techniques to help you instantly grow collaborative relationships and empower you to be a dynamic team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Participants discover how to consciously build supportive relationships and turn any virtual or face-to-face conversation into a positive exchange that ensures others feel supported and able to think and problem solve more freely and effectively.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458666" y="2178961"/>
            <a:ext cx="11411831"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Respond enthusiastically to ideas and provide constructive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Confidently participate in conversations that challenge and explore creative concepts, approaches and new ideas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Encourage and facilitate others to offer and develop their own ideas and suggestions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Be open to critical analysis of my own ideas and to the ideas of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Recognise and understand the characteristics of collaborative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Unlock collaboration in myself and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Present ideas in a creative way to provoke response and critical debate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Encourage and recognise collaboration within the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Be seen as collaborative and add value in business relationships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Promote an ethos and culture that recognises collaboration and a sharing of knowledge and demonstrate the 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49920" y="4897659"/>
            <a:ext cx="274365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x</a:t>
            </a:r>
          </a:p>
        </p:txBody>
      </p:sp>
      <p:sp>
        <p:nvSpPr>
          <p:cNvPr id="21" name="Rectangle 20"/>
          <p:cNvSpPr/>
          <p:nvPr/>
        </p:nvSpPr>
        <p:spPr>
          <a:xfrm>
            <a:off x="7372985" y="4991278"/>
            <a:ext cx="274365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x</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a:solidFill>
            <a:srgbClr val="088490"/>
          </a:solidFill>
        </p:spPr>
      </p:pic>
      <p:sp>
        <p:nvSpPr>
          <p:cNvPr id="9" name="Footer Placeholder 8">
            <a:extLst>
              <a:ext uri="{FF2B5EF4-FFF2-40B4-BE49-F238E27FC236}">
                <a16:creationId xmlns:a16="http://schemas.microsoft.com/office/drawing/2014/main" id="{EDD19D45-5882-16D4-6503-6D9C96D78DD5}"/>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CE131A42-EF41-1967-D610-563EF07C27DE}"/>
              </a:ext>
            </a:extLst>
          </p:cNvPr>
          <p:cNvSpPr>
            <a:spLocks noGrp="1"/>
          </p:cNvSpPr>
          <p:nvPr>
            <p:ph type="sldNum" sz="quarter" idx="12"/>
          </p:nvPr>
        </p:nvSpPr>
        <p:spPr/>
        <p:txBody>
          <a:bodyPr/>
          <a:lstStyle/>
          <a:p>
            <a:fld id="{9F83D49E-CAEC-45A8-9C29-E3755C42201B}" type="slidenum">
              <a:rPr lang="en-GB" smtClean="0"/>
              <a:t>15</a:t>
            </a:fld>
            <a:endParaRPr lang="en-GB"/>
          </a:p>
        </p:txBody>
      </p:sp>
    </p:spTree>
    <p:extLst>
      <p:ext uri="{BB962C8B-B14F-4D97-AF65-F5344CB8AC3E}">
        <p14:creationId xmlns:p14="http://schemas.microsoft.com/office/powerpoint/2010/main" val="417541707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Lean Six Sigma for Innovation and Design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30699" y="1461341"/>
            <a:ext cx="1125569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As a Lean Six Sigma practitioner, are you finding that improving your existing products, processes and services is not sufficient to meet your goals?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Are you frustrated with unsuccessful attempts to innovate brand new ways of doing things? Do you want to design new products or services quickly and right first time? Do you sometimes wish you could start with a ‘blank sheet of paper’ and develop a new concept that excited the customer, was  ‘lean’ , flexible, responsive, and was defect free from day 1?   </a:t>
            </a:r>
          </a:p>
        </p:txBody>
      </p:sp>
      <p:sp>
        <p:nvSpPr>
          <p:cNvPr id="17" name="TextBox 16"/>
          <p:cNvSpPr txBox="1"/>
          <p:nvPr/>
        </p:nvSpPr>
        <p:spPr>
          <a:xfrm>
            <a:off x="411575" y="2415448"/>
            <a:ext cx="11401197" cy="13080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Learning outcomes: </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Empower yourself to be more effective in creating the future of your organisation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When to apply DMADV versus the DMAIC process?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Understand the DMADV process and the tools you can apply to your projects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Design and tollgate reviews and how these reviews should be conducted and managed </a:t>
            </a: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3979318" y="4935244"/>
            <a:ext cx="40107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3" name="Right Arrow 22">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F7B3578-6741-7052-5D2D-0F3D32E3B41E}"/>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D4C7A878-5DF6-2095-A1B6-A11F3853EDB9}"/>
              </a:ext>
            </a:extLst>
          </p:cNvPr>
          <p:cNvSpPr>
            <a:spLocks noGrp="1"/>
          </p:cNvSpPr>
          <p:nvPr>
            <p:ph type="sldNum" sz="quarter" idx="12"/>
          </p:nvPr>
        </p:nvSpPr>
        <p:spPr/>
        <p:txBody>
          <a:bodyPr/>
          <a:lstStyle/>
          <a:p>
            <a:fld id="{9F83D49E-CAEC-45A8-9C29-E3755C42201B}" type="slidenum">
              <a:rPr lang="en-GB" smtClean="0"/>
              <a:t>150</a:t>
            </a:fld>
            <a:endParaRPr lang="en-GB"/>
          </a:p>
        </p:txBody>
      </p:sp>
    </p:spTree>
    <p:extLst>
      <p:ext uri="{BB962C8B-B14F-4D97-AF65-F5344CB8AC3E}">
        <p14:creationId xmlns:p14="http://schemas.microsoft.com/office/powerpoint/2010/main" val="36707032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Project Management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1" name="Rounded Rectangle 20">
            <a:hlinkClick r:id="rId2" action="ppaction://hlinksldjump"/>
          </p:cNvPr>
          <p:cNvSpPr/>
          <p:nvPr/>
        </p:nvSpPr>
        <p:spPr>
          <a:xfrm>
            <a:off x="10076610" y="1697067"/>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3" action="ppaction://hlinksldjump"/>
          </p:cNvPr>
          <p:cNvSpPr/>
          <p:nvPr/>
        </p:nvSpPr>
        <p:spPr>
          <a:xfrm>
            <a:off x="8134568" y="1710201"/>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4" action="ppaction://hlinksldjump"/>
          </p:cNvPr>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5"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6"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6" action="ppaction://hlinksldjump"/>
          </p:cNvPr>
          <p:cNvSpPr txBox="1"/>
          <p:nvPr/>
        </p:nvSpPr>
        <p:spPr>
          <a:xfrm>
            <a:off x="2576343" y="1828571"/>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Goal-Focused Project Delivery</a:t>
            </a:r>
          </a:p>
        </p:txBody>
      </p:sp>
      <p:sp>
        <p:nvSpPr>
          <p:cNvPr id="39" name="TextBox 38">
            <a:hlinkClick r:id="rId5" action="ppaction://hlinksldjump"/>
          </p:cNvPr>
          <p:cNvSpPr txBox="1"/>
          <p:nvPr/>
        </p:nvSpPr>
        <p:spPr>
          <a:xfrm>
            <a:off x="4285026" y="1836473"/>
            <a:ext cx="1817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Managing Projects Remotely</a:t>
            </a:r>
          </a:p>
        </p:txBody>
      </p:sp>
      <p:sp>
        <p:nvSpPr>
          <p:cNvPr id="40" name="TextBox 39">
            <a:hlinkClick r:id="rId4" action="ppaction://hlinksldjump"/>
          </p:cNvPr>
          <p:cNvSpPr txBox="1"/>
          <p:nvPr/>
        </p:nvSpPr>
        <p:spPr>
          <a:xfrm>
            <a:off x="6243538" y="1846516"/>
            <a:ext cx="1766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Intro to Effective Project Management</a:t>
            </a:r>
          </a:p>
        </p:txBody>
      </p:sp>
      <p:sp>
        <p:nvSpPr>
          <p:cNvPr id="41" name="TextBox 40">
            <a:hlinkClick r:id="rId3" action="ppaction://hlinksldjump"/>
          </p:cNvPr>
          <p:cNvSpPr txBox="1"/>
          <p:nvPr/>
        </p:nvSpPr>
        <p:spPr>
          <a:xfrm>
            <a:off x="8010088" y="1738853"/>
            <a:ext cx="20747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PRINCE2 Combined Foundation &amp; Practitioner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6</a:t>
            </a:r>
            <a:r>
              <a:rPr kumimoji="0" lang="en-GB" sz="1200" b="0" i="0" u="none" strike="noStrike" kern="1200" cap="none" spc="0" normalizeH="0" baseline="30000" noProof="0">
                <a:ln>
                  <a:noFill/>
                </a:ln>
                <a:solidFill>
                  <a:srgbClr val="2E4C77"/>
                </a:solidFill>
                <a:effectLst/>
                <a:uLnTx/>
                <a:uFillTx/>
                <a:latin typeface="Calibri" panose="020F0502020204030204"/>
                <a:ea typeface="+mn-ea"/>
                <a:cs typeface="+mn-cs"/>
              </a:rPr>
              <a:t>th</a:t>
            </a: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Edition</a:t>
            </a:r>
          </a:p>
        </p:txBody>
      </p:sp>
      <p:sp>
        <p:nvSpPr>
          <p:cNvPr id="42" name="TextBox 41">
            <a:hlinkClick r:id="rId2" action="ppaction://hlinksldjump"/>
          </p:cNvPr>
          <p:cNvSpPr txBox="1"/>
          <p:nvPr/>
        </p:nvSpPr>
        <p:spPr>
          <a:xfrm>
            <a:off x="10357246" y="1792130"/>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Agile Project Management</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nvGrpSpPr>
          <p:cNvPr id="6" name="Group 5"/>
          <p:cNvGrpSpPr/>
          <p:nvPr/>
        </p:nvGrpSpPr>
        <p:grpSpPr>
          <a:xfrm>
            <a:off x="391617" y="1678287"/>
            <a:ext cx="1926059" cy="3940656"/>
            <a:chOff x="391617" y="1678287"/>
            <a:chExt cx="1926059" cy="3940656"/>
          </a:xfrm>
        </p:grpSpPr>
        <p:sp>
          <p:nvSpPr>
            <p:cNvPr id="37" name="Rounded Rectangle 36">
              <a:hlinkClick r:id="rId7" action="ppaction://hlinksldjump"/>
            </p:cNvPr>
            <p:cNvSpPr/>
            <p:nvPr/>
          </p:nvSpPr>
          <p:spPr>
            <a:xfrm>
              <a:off x="400942" y="1678287"/>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7" action="ppaction://hlinksldjump"/>
            </p:cNvPr>
            <p:cNvSpPr txBox="1"/>
            <p:nvPr/>
          </p:nvSpPr>
          <p:spPr>
            <a:xfrm>
              <a:off x="391617" y="1822012"/>
              <a:ext cx="186099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Project Management Essentials</a:t>
              </a:r>
            </a:p>
          </p:txBody>
        </p:sp>
        <p:sp>
          <p:nvSpPr>
            <p:cNvPr id="43" name="TextBox 42">
              <a:hlinkClick r:id="rId8" action="ppaction://hlinksldjump"/>
            </p:cNvPr>
            <p:cNvSpPr txBox="1"/>
            <p:nvPr/>
          </p:nvSpPr>
          <p:spPr>
            <a:xfrm>
              <a:off x="408727" y="3587618"/>
              <a:ext cx="1908949"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covers the introductory concepts of various project management methodologies such as PMP®, Agile and Scrum and is based on the PMBOK Guide Fifth Edition.</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sp>
        <p:nvSpPr>
          <p:cNvPr id="45" name="TextBox 44"/>
          <p:cNvSpPr txBox="1"/>
          <p:nvPr/>
        </p:nvSpPr>
        <p:spPr>
          <a:xfrm>
            <a:off x="2264570" y="3575000"/>
            <a:ext cx="2034972"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A practical guide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project management showing what the journey through the project lifecycle looks like. Concentrates on the key tools that all project managers should apply in order to keep the project under control.</a:t>
            </a:r>
          </a:p>
        </p:txBody>
      </p:sp>
      <p:sp>
        <p:nvSpPr>
          <p:cNvPr id="46" name="TextBox 45"/>
          <p:cNvSpPr txBox="1"/>
          <p:nvPr/>
        </p:nvSpPr>
        <p:spPr>
          <a:xfrm>
            <a:off x="4222567" y="3761572"/>
            <a:ext cx="194204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Provides learners with a range of tools and techniques to help them manage projects more effectively in remote working environments.</a:t>
            </a:r>
          </a:p>
        </p:txBody>
      </p:sp>
      <p:sp>
        <p:nvSpPr>
          <p:cNvPr id="49" name="TextBox 48"/>
          <p:cNvSpPr txBox="1"/>
          <p:nvPr/>
        </p:nvSpPr>
        <p:spPr>
          <a:xfrm>
            <a:off x="6209149" y="3773540"/>
            <a:ext cx="1916860"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Based on a typical project lifecycle, the course walks you through how projects work from beginning to end and giving you the tools and techniques that are needed to be effective.</a:t>
            </a:r>
          </a:p>
        </p:txBody>
      </p:sp>
      <p:sp>
        <p:nvSpPr>
          <p:cNvPr id="50" name="TextBox 49"/>
          <p:cNvSpPr txBox="1"/>
          <p:nvPr/>
        </p:nvSpPr>
        <p:spPr>
          <a:xfrm>
            <a:off x="8237712" y="3948333"/>
            <a:ext cx="1695589"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Develop a sound, professional grounding in the PRINCE2 methodology.</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1" name="TextBox 50"/>
          <p:cNvSpPr txBox="1"/>
          <p:nvPr/>
        </p:nvSpPr>
        <p:spPr>
          <a:xfrm>
            <a:off x="10010615" y="3737610"/>
            <a:ext cx="1990766"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An introduction to Agile Project Management and how it can benefit the success of projects. Examines a value driven approach to PM, implementation, and Agile methodologies.</a:t>
            </a: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p:cNvSpPr/>
          <p:nvPr/>
        </p:nvSpPr>
        <p:spPr>
          <a:xfrm>
            <a:off x="6499178" y="2416158"/>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8432643" y="2337869"/>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9" name="Oval 58"/>
          <p:cNvSpPr/>
          <p:nvPr/>
        </p:nvSpPr>
        <p:spPr>
          <a:xfrm>
            <a:off x="10365703" y="2346423"/>
            <a:ext cx="1289301" cy="1255123"/>
          </a:xfrm>
          <a:prstGeom prst="ellipse">
            <a:avLst/>
          </a:prstGeom>
          <a:solidFill>
            <a:srgbClr val="808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9">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7" name="Picture 6">
            <a:hlinkClick r:id="rId7" action="ppaction://hlinksldjump"/>
          </p:cNvPr>
          <p:cNvPicPr>
            <a:picLocks noChangeAspect="1"/>
          </p:cNvPicPr>
          <p:nvPr/>
        </p:nvPicPr>
        <p:blipFill>
          <a:blip r:embed="rId10">
            <a:clrChange>
              <a:clrFrom>
                <a:srgbClr val="000000"/>
              </a:clrFrom>
              <a:clrTo>
                <a:srgbClr val="000000">
                  <a:alpha val="0"/>
                </a:srgbClr>
              </a:clrTo>
            </a:clrChange>
          </a:blip>
          <a:stretch>
            <a:fillRect/>
          </a:stretch>
        </p:blipFill>
        <p:spPr>
          <a:xfrm>
            <a:off x="874829" y="2469637"/>
            <a:ext cx="867898" cy="885187"/>
          </a:xfrm>
          <a:prstGeom prst="rect">
            <a:avLst/>
          </a:prstGeom>
        </p:spPr>
      </p:pic>
      <p:pic>
        <p:nvPicPr>
          <p:cNvPr id="8" name="Picture 7">
            <a:hlinkClick r:id="rId6" action="ppaction://hlinksldjump"/>
          </p:cNvPr>
          <p:cNvPicPr>
            <a:picLocks noChangeAspect="1"/>
          </p:cNvPicPr>
          <p:nvPr/>
        </p:nvPicPr>
        <p:blipFill rotWithShape="1">
          <a:blip r:embed="rId11">
            <a:clrChange>
              <a:clrFrom>
                <a:srgbClr val="000000"/>
              </a:clrFrom>
              <a:clrTo>
                <a:srgbClr val="000000">
                  <a:alpha val="0"/>
                </a:srgbClr>
              </a:clrTo>
            </a:clrChange>
          </a:blip>
          <a:srcRect b="7749"/>
          <a:stretch/>
        </p:blipFill>
        <p:spPr>
          <a:xfrm>
            <a:off x="2657903" y="2296599"/>
            <a:ext cx="1311919" cy="1303346"/>
          </a:xfrm>
          <a:prstGeom prst="rect">
            <a:avLst/>
          </a:prstGeom>
        </p:spPr>
      </p:pic>
      <p:pic>
        <p:nvPicPr>
          <p:cNvPr id="9" name="Picture 8">
            <a:hlinkClick r:id="rId5" action="ppaction://hlinksldjump"/>
          </p:cNvPr>
          <p:cNvPicPr>
            <a:picLocks noChangeAspect="1"/>
          </p:cNvPicPr>
          <p:nvPr/>
        </p:nvPicPr>
        <p:blipFill>
          <a:blip r:embed="rId12">
            <a:clrChange>
              <a:clrFrom>
                <a:srgbClr val="000000"/>
              </a:clrFrom>
              <a:clrTo>
                <a:srgbClr val="000000">
                  <a:alpha val="0"/>
                </a:srgbClr>
              </a:clrTo>
            </a:clrChange>
          </a:blip>
          <a:stretch>
            <a:fillRect/>
          </a:stretch>
        </p:blipFill>
        <p:spPr>
          <a:xfrm>
            <a:off x="4646040" y="2506449"/>
            <a:ext cx="1095097" cy="1095097"/>
          </a:xfrm>
          <a:prstGeom prst="rect">
            <a:avLst/>
          </a:prstGeom>
        </p:spPr>
      </p:pic>
      <p:pic>
        <p:nvPicPr>
          <p:cNvPr id="12" name="Picture 11">
            <a:hlinkClick r:id="rId4" action="ppaction://hlinksldjump"/>
          </p:cNvPr>
          <p:cNvPicPr>
            <a:picLocks noChangeAspect="1"/>
          </p:cNvPicPr>
          <p:nvPr/>
        </p:nvPicPr>
        <p:blipFill>
          <a:blip r:embed="rId13">
            <a:clrChange>
              <a:clrFrom>
                <a:srgbClr val="000000"/>
              </a:clrFrom>
              <a:clrTo>
                <a:srgbClr val="000000">
                  <a:alpha val="0"/>
                </a:srgbClr>
              </a:clrTo>
            </a:clrChange>
          </a:blip>
          <a:stretch>
            <a:fillRect/>
          </a:stretch>
        </p:blipFill>
        <p:spPr>
          <a:xfrm>
            <a:off x="6726414" y="2611914"/>
            <a:ext cx="855823" cy="855823"/>
          </a:xfrm>
          <a:prstGeom prst="rect">
            <a:avLst/>
          </a:prstGeom>
        </p:spPr>
      </p:pic>
      <p:pic>
        <p:nvPicPr>
          <p:cNvPr id="13" name="Picture 12">
            <a:hlinkClick r:id="rId3" action="ppaction://hlinksldjump"/>
          </p:cNvPr>
          <p:cNvPicPr>
            <a:picLocks noChangeAspect="1"/>
          </p:cNvPicPr>
          <p:nvPr/>
        </p:nvPicPr>
        <p:blipFill>
          <a:blip r:embed="rId14">
            <a:clrChange>
              <a:clrFrom>
                <a:srgbClr val="000000"/>
              </a:clrFrom>
              <a:clrTo>
                <a:srgbClr val="000000">
                  <a:alpha val="0"/>
                </a:srgbClr>
              </a:clrTo>
            </a:clrChange>
          </a:blip>
          <a:stretch>
            <a:fillRect/>
          </a:stretch>
        </p:blipFill>
        <p:spPr>
          <a:xfrm>
            <a:off x="8564219" y="2607052"/>
            <a:ext cx="1042576" cy="764071"/>
          </a:xfrm>
          <a:prstGeom prst="rect">
            <a:avLst/>
          </a:prstGeom>
        </p:spPr>
      </p:pic>
      <p:pic>
        <p:nvPicPr>
          <p:cNvPr id="14" name="Picture 13">
            <a:hlinkClick r:id="rId2" action="ppaction://hlinksldjump"/>
          </p:cNvPr>
          <p:cNvPicPr>
            <a:picLocks noChangeAspect="1"/>
          </p:cNvPicPr>
          <p:nvPr/>
        </p:nvPicPr>
        <p:blipFill>
          <a:blip r:embed="rId15">
            <a:clrChange>
              <a:clrFrom>
                <a:srgbClr val="000000"/>
              </a:clrFrom>
              <a:clrTo>
                <a:srgbClr val="000000">
                  <a:alpha val="0"/>
                </a:srgbClr>
              </a:clrTo>
            </a:clrChange>
          </a:blip>
          <a:stretch>
            <a:fillRect/>
          </a:stretch>
        </p:blipFill>
        <p:spPr>
          <a:xfrm>
            <a:off x="10531645" y="2469637"/>
            <a:ext cx="960108" cy="960108"/>
          </a:xfrm>
          <a:prstGeom prst="rect">
            <a:avLst/>
          </a:prstGeom>
        </p:spPr>
      </p:pic>
      <p:pic>
        <p:nvPicPr>
          <p:cNvPr id="54" name="Picture 53">
            <a:hlinkClick r:id="rId16"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55" name="Right Arrow 54">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0" name="Footer Placeholder 9">
            <a:extLst>
              <a:ext uri="{FF2B5EF4-FFF2-40B4-BE49-F238E27FC236}">
                <a16:creationId xmlns:a16="http://schemas.microsoft.com/office/drawing/2014/main" id="{2D7F490A-08B4-4835-A5AD-FF9A1ED1A53B}"/>
              </a:ext>
            </a:extLst>
          </p:cNvPr>
          <p:cNvSpPr>
            <a:spLocks noGrp="1"/>
          </p:cNvSpPr>
          <p:nvPr>
            <p:ph type="ftr" sz="quarter" idx="11"/>
          </p:nvPr>
        </p:nvSpPr>
        <p:spPr/>
        <p:txBody>
          <a:bodyPr/>
          <a:lstStyle/>
          <a:p>
            <a:r>
              <a:rPr lang="en-GB">
                <a:solidFill>
                  <a:srgbClr val="2E4C77"/>
                </a:solidFill>
              </a:rPr>
              <a:t>Smart Training Potential</a:t>
            </a:r>
          </a:p>
        </p:txBody>
      </p:sp>
      <p:sp>
        <p:nvSpPr>
          <p:cNvPr id="15" name="Slide Number Placeholder 14">
            <a:extLst>
              <a:ext uri="{FF2B5EF4-FFF2-40B4-BE49-F238E27FC236}">
                <a16:creationId xmlns:a16="http://schemas.microsoft.com/office/drawing/2014/main" id="{D3E3101E-5C90-793F-7193-E1EA9F2F17AF}"/>
              </a:ext>
            </a:extLst>
          </p:cNvPr>
          <p:cNvSpPr>
            <a:spLocks noGrp="1"/>
          </p:cNvSpPr>
          <p:nvPr>
            <p:ph type="sldNum" sz="quarter" idx="12"/>
          </p:nvPr>
        </p:nvSpPr>
        <p:spPr/>
        <p:txBody>
          <a:bodyPr/>
          <a:lstStyle/>
          <a:p>
            <a:fld id="{9F83D49E-CAEC-45A8-9C29-E3755C42201B}" type="slidenum">
              <a:rPr lang="en-GB" smtClean="0">
                <a:solidFill>
                  <a:srgbClr val="2E4C77"/>
                </a:solidFill>
              </a:rPr>
              <a:t>151</a:t>
            </a:fld>
            <a:endParaRPr lang="en-GB">
              <a:solidFill>
                <a:srgbClr val="2E4C77"/>
              </a:solidFill>
            </a:endParaRPr>
          </a:p>
        </p:txBody>
      </p:sp>
    </p:spTree>
    <p:extLst>
      <p:ext uri="{BB962C8B-B14F-4D97-AF65-F5344CB8AC3E}">
        <p14:creationId xmlns:p14="http://schemas.microsoft.com/office/powerpoint/2010/main" val="412079758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37907"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Project Management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36" name="Rounded Rectangle 35">
            <a:hlinkClick r:id="rId2" action="ppaction://hlinksldjump"/>
          </p:cNvPr>
          <p:cNvSpPr/>
          <p:nvPr/>
        </p:nvSpPr>
        <p:spPr>
          <a:xfrm>
            <a:off x="2342877" y="164569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2" action="ppaction://hlinksldjump"/>
          </p:cNvPr>
          <p:cNvSpPr txBox="1"/>
          <p:nvPr/>
        </p:nvSpPr>
        <p:spPr>
          <a:xfrm>
            <a:off x="2439389" y="1673857"/>
            <a:ext cx="167414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APM Project Management Qualification (PMQ)</a:t>
            </a:r>
          </a:p>
        </p:txBody>
      </p:sp>
      <p:grpSp>
        <p:nvGrpSpPr>
          <p:cNvPr id="6" name="Group 5"/>
          <p:cNvGrpSpPr/>
          <p:nvPr/>
        </p:nvGrpSpPr>
        <p:grpSpPr>
          <a:xfrm>
            <a:off x="293402" y="1645690"/>
            <a:ext cx="2082675" cy="3918118"/>
            <a:chOff x="293402" y="1645690"/>
            <a:chExt cx="2082675" cy="3918118"/>
          </a:xfrm>
        </p:grpSpPr>
        <p:sp>
          <p:nvSpPr>
            <p:cNvPr id="37" name="Rounded Rectangle 36">
              <a:hlinkClick r:id="rId3" action="ppaction://hlinksldjump"/>
            </p:cNvPr>
            <p:cNvSpPr/>
            <p:nvPr/>
          </p:nvSpPr>
          <p:spPr>
            <a:xfrm>
              <a:off x="400942" y="1678287"/>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3" action="ppaction://hlinksldjump"/>
            </p:cNvPr>
            <p:cNvSpPr txBox="1"/>
            <p:nvPr/>
          </p:nvSpPr>
          <p:spPr>
            <a:xfrm>
              <a:off x="293402" y="1645690"/>
              <a:ext cx="208267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APM Project Fundamentals Qualification (PFQ)</a:t>
              </a:r>
            </a:p>
          </p:txBody>
        </p:sp>
      </p:gr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7" name="Picture 6">
            <a:hlinkClick r:id="rId3" action="ppaction://hlinksldjump"/>
          </p:cNvPr>
          <p:cNvPicPr>
            <a:picLocks noChangeAspect="1"/>
          </p:cNvPicPr>
          <p:nvPr/>
        </p:nvPicPr>
        <p:blipFill rotWithShape="1">
          <a:blip r:embed="rId5">
            <a:clrChange>
              <a:clrFrom>
                <a:srgbClr val="000000"/>
              </a:clrFrom>
              <a:clrTo>
                <a:srgbClr val="000000">
                  <a:alpha val="0"/>
                </a:srgbClr>
              </a:clrTo>
            </a:clrChange>
          </a:blip>
          <a:srcRect b="15516"/>
          <a:stretch/>
        </p:blipFill>
        <p:spPr>
          <a:xfrm>
            <a:off x="735164" y="2447703"/>
            <a:ext cx="1122115" cy="1023846"/>
          </a:xfrm>
          <a:prstGeom prst="rect">
            <a:avLst/>
          </a:prstGeom>
        </p:spPr>
      </p:pic>
      <p:pic>
        <p:nvPicPr>
          <p:cNvPr id="8" name="Picture 7">
            <a:hlinkClick r:id="rId2" action="ppaction://hlinksldjump"/>
          </p:cNvPr>
          <p:cNvPicPr>
            <a:picLocks noChangeAspect="1"/>
          </p:cNvPicPr>
          <p:nvPr/>
        </p:nvPicPr>
        <p:blipFill>
          <a:blip r:embed="rId6">
            <a:clrChange>
              <a:clrFrom>
                <a:srgbClr val="000000"/>
              </a:clrFrom>
              <a:clrTo>
                <a:srgbClr val="000000">
                  <a:alpha val="0"/>
                </a:srgbClr>
              </a:clrTo>
            </a:clrChange>
          </a:blip>
          <a:stretch>
            <a:fillRect/>
          </a:stretch>
        </p:blipFill>
        <p:spPr>
          <a:xfrm>
            <a:off x="2666563" y="2447703"/>
            <a:ext cx="1152694" cy="1152694"/>
          </a:xfrm>
          <a:prstGeom prst="rect">
            <a:avLst/>
          </a:prstGeom>
        </p:spPr>
      </p:pic>
      <p:pic>
        <p:nvPicPr>
          <p:cNvPr id="28" name="Picture 27">
            <a:hlinkClick r:id="rId7"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30" name="Right Arrow 29">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Rectangle 2"/>
          <p:cNvSpPr/>
          <p:nvPr/>
        </p:nvSpPr>
        <p:spPr>
          <a:xfrm>
            <a:off x="351866" y="3541481"/>
            <a:ext cx="1925888" cy="18928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Gaining this qualification will help develop an understanding of the principles of effective project management - enabling you to support projects and drive successful project outcomes.</a:t>
            </a:r>
          </a:p>
        </p:txBody>
      </p:sp>
      <p:sp>
        <p:nvSpPr>
          <p:cNvPr id="9" name="Rectangle 8"/>
          <p:cNvSpPr/>
          <p:nvPr/>
        </p:nvSpPr>
        <p:spPr>
          <a:xfrm>
            <a:off x="2376077" y="3779420"/>
            <a:ext cx="171248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Achieve the PMQ, the UK‘s leading project management qualification</a:t>
            </a:r>
          </a:p>
        </p:txBody>
      </p:sp>
      <p:sp>
        <p:nvSpPr>
          <p:cNvPr id="12" name="Footer Placeholder 11">
            <a:extLst>
              <a:ext uri="{FF2B5EF4-FFF2-40B4-BE49-F238E27FC236}">
                <a16:creationId xmlns:a16="http://schemas.microsoft.com/office/drawing/2014/main" id="{FCAF3F34-9407-7569-0062-D778D72F93A5}"/>
              </a:ext>
            </a:extLst>
          </p:cNvPr>
          <p:cNvSpPr>
            <a:spLocks noGrp="1"/>
          </p:cNvSpPr>
          <p:nvPr>
            <p:ph type="ftr" sz="quarter" idx="11"/>
          </p:nvPr>
        </p:nvSpPr>
        <p:spPr/>
        <p:txBody>
          <a:bodyPr/>
          <a:lstStyle/>
          <a:p>
            <a:r>
              <a:rPr lang="en-GB"/>
              <a:t>Smart Training Potential</a:t>
            </a:r>
          </a:p>
        </p:txBody>
      </p:sp>
      <p:sp>
        <p:nvSpPr>
          <p:cNvPr id="13" name="Slide Number Placeholder 12">
            <a:extLst>
              <a:ext uri="{FF2B5EF4-FFF2-40B4-BE49-F238E27FC236}">
                <a16:creationId xmlns:a16="http://schemas.microsoft.com/office/drawing/2014/main" id="{87A19219-C0EA-9850-B81C-C97215DBA448}"/>
              </a:ext>
            </a:extLst>
          </p:cNvPr>
          <p:cNvSpPr>
            <a:spLocks noGrp="1"/>
          </p:cNvSpPr>
          <p:nvPr>
            <p:ph type="sldNum" sz="quarter" idx="12"/>
          </p:nvPr>
        </p:nvSpPr>
        <p:spPr/>
        <p:txBody>
          <a:bodyPr/>
          <a:lstStyle/>
          <a:p>
            <a:fld id="{9F83D49E-CAEC-45A8-9C29-E3755C42201B}" type="slidenum">
              <a:rPr lang="en-GB" smtClean="0"/>
              <a:t>152</a:t>
            </a:fld>
            <a:endParaRPr lang="en-GB"/>
          </a:p>
        </p:txBody>
      </p:sp>
    </p:spTree>
    <p:extLst>
      <p:ext uri="{BB962C8B-B14F-4D97-AF65-F5344CB8AC3E}">
        <p14:creationId xmlns:p14="http://schemas.microsoft.com/office/powerpoint/2010/main" val="183322591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63461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Project Management Essentials – Intro to Project Management</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91915"/>
            <a:ext cx="11255699"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covers the introductory concepts of various project management methodologies such as PMP®, Agile and Scrum and is based on the PMBOK Guide Fifth Edition. Additionally, you will learn how to create a Project schedule using Microsoft® Project 2013.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2" y="2181879"/>
            <a:ext cx="11411831"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Project Administrators, Sales Team Leaders &amp; Managers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Introduction to project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Project management techniques – overview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Introduction to agile &amp; scrum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Other agile methodologies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Managing projects using MS Project 2013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2-3 days Minutes                                              N/A                                                                                             £200 per person</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00C731EB-C98E-2895-18F4-2CF76746D375}"/>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39B17697-3A83-6FC1-4D88-21CA53DE6244}"/>
              </a:ext>
            </a:extLst>
          </p:cNvPr>
          <p:cNvSpPr>
            <a:spLocks noGrp="1"/>
          </p:cNvSpPr>
          <p:nvPr>
            <p:ph type="sldNum" sz="quarter" idx="12"/>
          </p:nvPr>
        </p:nvSpPr>
        <p:spPr/>
        <p:txBody>
          <a:bodyPr/>
          <a:lstStyle/>
          <a:p>
            <a:fld id="{9F83D49E-CAEC-45A8-9C29-E3755C42201B}" type="slidenum">
              <a:rPr lang="en-GB" smtClean="0"/>
              <a:t>153</a:t>
            </a:fld>
            <a:endParaRPr lang="en-GB"/>
          </a:p>
        </p:txBody>
      </p:sp>
    </p:spTree>
    <p:extLst>
      <p:ext uri="{BB962C8B-B14F-4D97-AF65-F5344CB8AC3E}">
        <p14:creationId xmlns:p14="http://schemas.microsoft.com/office/powerpoint/2010/main" val="108651284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00942" y="42843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Goal-focused project delivery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26611" y="1401160"/>
            <a:ext cx="1125569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Do you need to know about project management fast?  Want to know the key tools and techniques but don‘t need all of the theory?  If the answer to these questions is yes, then this virtually delivered course is for you. Goal Focused Project Delivery is a practical guide to project management showing what the journey through the project lifecycle looks like. It is a practical course concentrating on the key tools that all project managers should apply in order to keep the project under control and provides learners with a robust toolkit to take back to work and immediately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26611" y="2222573"/>
            <a:ext cx="11411831" cy="29623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Suitable for those who are asked to manage small to medium-sized projects or work streams as part of a bigger project in their organisations.  Also suitable for those without any project management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Apply a simple framework for project delivery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Scope the deliverables of the project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Create a simple project delivery plan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roles needed within the project team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Allocate work to project team members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Monitor and control the work during development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Gain acceptance for the project deliverables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49920" y="4897659"/>
            <a:ext cx="2743658"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1 x 3 hr virtual session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6-8 hrs on-demand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30 mins coaching (optional extra for teams)</a:t>
            </a:r>
          </a:p>
        </p:txBody>
      </p:sp>
      <p:sp>
        <p:nvSpPr>
          <p:cNvPr id="21" name="Rectangle 20"/>
          <p:cNvSpPr/>
          <p:nvPr/>
        </p:nvSpPr>
        <p:spPr>
          <a:xfrm>
            <a:off x="7372985" y="4991278"/>
            <a:ext cx="274365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£625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£4,925 group booking </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3" name="Right Arrow 22">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49EA5DDA-0722-6EA2-E125-9192618F3E0B}"/>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142D4874-6240-B9A9-817E-D09192C11B8C}"/>
              </a:ext>
            </a:extLst>
          </p:cNvPr>
          <p:cNvSpPr>
            <a:spLocks noGrp="1"/>
          </p:cNvSpPr>
          <p:nvPr>
            <p:ph type="sldNum" sz="quarter" idx="12"/>
          </p:nvPr>
        </p:nvSpPr>
        <p:spPr/>
        <p:txBody>
          <a:bodyPr/>
          <a:lstStyle/>
          <a:p>
            <a:fld id="{9F83D49E-CAEC-45A8-9C29-E3755C42201B}" type="slidenum">
              <a:rPr lang="en-GB" smtClean="0"/>
              <a:t>154</a:t>
            </a:fld>
            <a:endParaRPr lang="en-GB"/>
          </a:p>
        </p:txBody>
      </p:sp>
    </p:spTree>
    <p:extLst>
      <p:ext uri="{BB962C8B-B14F-4D97-AF65-F5344CB8AC3E}">
        <p14:creationId xmlns:p14="http://schemas.microsoft.com/office/powerpoint/2010/main" val="241617525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42843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Managing Projects Remotely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26611" y="1401160"/>
            <a:ext cx="11255699"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interactive course will provide learners with a range of tools and techniques to help them manage projects more effectively in remote working environments.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As the number of organisations moving to remote working increases, so does the need for more effective project management. Unfortunately, a lot of the traditional methods for managing projects that have long been in place have become redundant in remote environments. In turn, this leads to ineffective working practices, poorly managed scope and a failure to achieve objectives within the constraints specified. The session aims to provide you with an up to date perspective on what‘s required to manage projects remotely along with a range of tools and techniques that you can apply immediately, thus leading to successful project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35126" y="2373890"/>
            <a:ext cx="11411831"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course is suitable for anyone managing projects or work streams in a remote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the key attributes of a successful remote project manager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Create a working environment that enables success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Assemble the project team and agree on a way of working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Recognize what makes a high performing team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Define the project objectives and scope the deliverables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an online collaboration tool for capturing, tracking and communicating progress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Handle the common problems faced managing projects remotely</a:t>
            </a: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49920" y="4897659"/>
            <a:ext cx="2743658"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1 x 3 hr virtual session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6-8 hrs on-demand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30 mins coaching (optional extra for teams)</a:t>
            </a:r>
          </a:p>
        </p:txBody>
      </p:sp>
      <p:sp>
        <p:nvSpPr>
          <p:cNvPr id="21" name="Rectangle 20"/>
          <p:cNvSpPr/>
          <p:nvPr/>
        </p:nvSpPr>
        <p:spPr>
          <a:xfrm>
            <a:off x="7372985" y="4991278"/>
            <a:ext cx="274365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£625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£4,925 group booking </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3" name="Right Arrow 22">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6A642881-5913-C444-D267-8B40A5E14257}"/>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ECE56759-0A41-249A-7E6F-EDCA368E2772}"/>
              </a:ext>
            </a:extLst>
          </p:cNvPr>
          <p:cNvSpPr>
            <a:spLocks noGrp="1"/>
          </p:cNvSpPr>
          <p:nvPr>
            <p:ph type="sldNum" sz="quarter" idx="12"/>
          </p:nvPr>
        </p:nvSpPr>
        <p:spPr/>
        <p:txBody>
          <a:bodyPr/>
          <a:lstStyle/>
          <a:p>
            <a:fld id="{9F83D49E-CAEC-45A8-9C29-E3755C42201B}" type="slidenum">
              <a:rPr lang="en-GB" smtClean="0"/>
              <a:t>155</a:t>
            </a:fld>
            <a:endParaRPr lang="en-GB"/>
          </a:p>
        </p:txBody>
      </p:sp>
    </p:spTree>
    <p:extLst>
      <p:ext uri="{BB962C8B-B14F-4D97-AF65-F5344CB8AC3E}">
        <p14:creationId xmlns:p14="http://schemas.microsoft.com/office/powerpoint/2010/main" val="265926650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42843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Introduction to Effective Project Management</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26611" y="1384068"/>
            <a:ext cx="112556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If you are new to the role of Project Manager or are becoming involved more and more in your organisation‘s project work, then this immersive virtual course is for you. Based on a typical project lifecycle, the course walks you through how projects work from beginning to end and giving you the tools and techniques that are needed to be effective. You will learn how to successfully plan a controlled start to your project, how to manage delivery and then successfully handover to the client all within those classic constraints of time, cost and quality.  The course is interactive and uses a case study scenario throughout to bring the learning to life.</a:t>
            </a:r>
          </a:p>
        </p:txBody>
      </p:sp>
      <p:sp>
        <p:nvSpPr>
          <p:cNvPr id="17" name="TextBox 16"/>
          <p:cNvSpPr txBox="1"/>
          <p:nvPr/>
        </p:nvSpPr>
        <p:spPr>
          <a:xfrm>
            <a:off x="426611" y="2195415"/>
            <a:ext cx="11411831" cy="27238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Suitable for those who are new to project management roles and also those who are self-taught but want formal guidance on project management frameworks and tools.</a:t>
            </a:r>
            <a:endPar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Understand when to take a project management approach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Identify and engage with stakeholders successfully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Define your project using a compelling business case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Form a project management team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Create a robust project plan Identify, assess and plan responses to risks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Manage the delivery of the project on a day-to-day basis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Control changes to the scope of the project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Review the delivery of the project using a structured framework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Handover the outputs to the customer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49920" y="4897659"/>
            <a:ext cx="2743658"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2 x 3 hr virtual session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6-8 hrs on-demand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30 mins coaching (optional extra for teams)</a:t>
            </a:r>
          </a:p>
        </p:txBody>
      </p:sp>
      <p:sp>
        <p:nvSpPr>
          <p:cNvPr id="21" name="Rectangle 20"/>
          <p:cNvSpPr/>
          <p:nvPr/>
        </p:nvSpPr>
        <p:spPr>
          <a:xfrm>
            <a:off x="7372985" y="4991278"/>
            <a:ext cx="274365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£925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£5,925 group booking </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3" name="Right Arrow 22">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5EAE73C8-9FAE-A3F9-28EF-71DC66A2AE77}"/>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ED3B3EE1-5AE9-14AB-24EC-CE38BF4A948E}"/>
              </a:ext>
            </a:extLst>
          </p:cNvPr>
          <p:cNvSpPr>
            <a:spLocks noGrp="1"/>
          </p:cNvSpPr>
          <p:nvPr>
            <p:ph type="sldNum" sz="quarter" idx="12"/>
          </p:nvPr>
        </p:nvSpPr>
        <p:spPr/>
        <p:txBody>
          <a:bodyPr/>
          <a:lstStyle/>
          <a:p>
            <a:fld id="{9F83D49E-CAEC-45A8-9C29-E3755C42201B}" type="slidenum">
              <a:rPr lang="en-GB" smtClean="0"/>
              <a:t>156</a:t>
            </a:fld>
            <a:endParaRPr lang="en-GB"/>
          </a:p>
        </p:txBody>
      </p:sp>
    </p:spTree>
    <p:extLst>
      <p:ext uri="{BB962C8B-B14F-4D97-AF65-F5344CB8AC3E}">
        <p14:creationId xmlns:p14="http://schemas.microsoft.com/office/powerpoint/2010/main" val="88577233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676053"/>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PRINCE2 Combined Foundation and Practitioner (6th edition)</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395042" y="1575877"/>
            <a:ext cx="112556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is a highly regarded course for those who want to develop a sound, professional grounding in the PRINCE2 methodology. There are many benefits to both the individual and the organisation of adopting PRINCE2. The method provides: A practical step-by-step guide to successfully manage any project A flexible method that can be tailored to any organisation or role involved in managing projects An accessible and globally recognised certification which adds value to your CV.</a:t>
            </a:r>
          </a:p>
        </p:txBody>
      </p:sp>
      <p:sp>
        <p:nvSpPr>
          <p:cNvPr id="17" name="TextBox 16"/>
          <p:cNvSpPr txBox="1"/>
          <p:nvPr/>
        </p:nvSpPr>
        <p:spPr>
          <a:xfrm>
            <a:off x="400941" y="2273953"/>
            <a:ext cx="1141183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To make the most of the course, delegates should ideally have experience of team leading, project management or project assistance/support.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More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Every element of this course has been designed with care to cover the subject matter thoroughly - with advice about how to use PRINCE2 in practice along with preparing you fully to undertake both the Foundation and Practitioner examinations. The PRINCE2 project management methodology is widely employed by many of the UK's leading private and public sector organisations. This intensive five-day accredited course provides participants with a thorough knowledge of the four main elements of PRINCE2: The 7 processes The 7 themes The 7 principles, How to tailor the use of PRINCE2 Delegates will sit both the PRINCE2 Foundation examination and the PRINCE2 Practitioner examination. Presented by PRINCE2 approved trainers with practical experience of applying the method in the real world, the course is fully compliant with the latest version of PRINCE2.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All delegates will receive a free copy of the 6th Edition PRINCE2 manual 'Managing Successful Projects with PRINCE2'. This course is fully accredited by Axelos, the organisation responsible for developing, enhancing and promoting the PRINCE2 best practice methodology globally.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49920" y="4897659"/>
            <a:ext cx="2743658"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8 x 3 hr virtual session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6-8 hrs on-demand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30 mins coaching (optional extra for teams)</a:t>
            </a:r>
          </a:p>
        </p:txBody>
      </p:sp>
      <p:sp>
        <p:nvSpPr>
          <p:cNvPr id="21" name="Rectangle 20"/>
          <p:cNvSpPr/>
          <p:nvPr/>
        </p:nvSpPr>
        <p:spPr>
          <a:xfrm>
            <a:off x="7372985" y="4991278"/>
            <a:ext cx="274365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£2,250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£11,995 group booking </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3" name="Right Arrow 22">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2E6D7E17-15F0-AB00-1398-037B2E06B44B}"/>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16FCB981-4471-F297-3ABE-2C2FEC588601}"/>
              </a:ext>
            </a:extLst>
          </p:cNvPr>
          <p:cNvSpPr>
            <a:spLocks noGrp="1"/>
          </p:cNvSpPr>
          <p:nvPr>
            <p:ph type="sldNum" sz="quarter" idx="12"/>
          </p:nvPr>
        </p:nvSpPr>
        <p:spPr/>
        <p:txBody>
          <a:bodyPr/>
          <a:lstStyle/>
          <a:p>
            <a:fld id="{9F83D49E-CAEC-45A8-9C29-E3755C42201B}" type="slidenum">
              <a:rPr lang="en-GB" smtClean="0"/>
              <a:t>157</a:t>
            </a:fld>
            <a:endParaRPr lang="en-GB"/>
          </a:p>
        </p:txBody>
      </p:sp>
    </p:spTree>
    <p:extLst>
      <p:ext uri="{BB962C8B-B14F-4D97-AF65-F5344CB8AC3E}">
        <p14:creationId xmlns:p14="http://schemas.microsoft.com/office/powerpoint/2010/main" val="36780337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00942" y="676053"/>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Agile Project Management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395042" y="1575877"/>
            <a:ext cx="112556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 introduction and overview of Agile Project Management and how it can benefit the success of projects. We look at the value driven approach to PM, tips for implementing this strategy, Agile methodologies and how to implement this in projects.</a:t>
            </a:r>
          </a:p>
        </p:txBody>
      </p:sp>
      <p:sp>
        <p:nvSpPr>
          <p:cNvPr id="17" name="TextBox 16"/>
          <p:cNvSpPr txBox="1"/>
          <p:nvPr/>
        </p:nvSpPr>
        <p:spPr>
          <a:xfrm>
            <a:off x="426611" y="2195415"/>
            <a:ext cx="11411831" cy="23852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Project managers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What is covered?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Identify and understand the criteria for key accounts, relative to your organisation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Review different ways to virtually connect with the clients and move business forward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Manage your business relationships to increase your business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Manage yourself and your time more effectively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Revisit the business-critical communication skills necessary for Key Account Management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Understand how behaviours affect both you and your clients Be aware of your motivational drivers and behavioural techniques so that you create powerful perceptions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Build a personal action plan of things you will do differently</a:t>
            </a:r>
            <a:endParaRPr kumimoji="0" lang="en-GB" sz="11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49920" y="4897659"/>
            <a:ext cx="2743658"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1 x 3 hr virtual session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6-8 hrs on-demand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30 mins coaching (optional extra for teams)</a:t>
            </a:r>
          </a:p>
        </p:txBody>
      </p:sp>
      <p:sp>
        <p:nvSpPr>
          <p:cNvPr id="21" name="Rectangle 20"/>
          <p:cNvSpPr/>
          <p:nvPr/>
        </p:nvSpPr>
        <p:spPr>
          <a:xfrm>
            <a:off x="7372985" y="4991278"/>
            <a:ext cx="274365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£500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£2,500 group booking </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751604" y="4924529"/>
            <a:ext cx="4122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8" name="Right Arrow 27">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0" name="Footer Placeholder 9">
            <a:extLst>
              <a:ext uri="{FF2B5EF4-FFF2-40B4-BE49-F238E27FC236}">
                <a16:creationId xmlns:a16="http://schemas.microsoft.com/office/drawing/2014/main" id="{61622C6D-3343-3244-56FE-030D61A96064}"/>
              </a:ext>
            </a:extLst>
          </p:cNvPr>
          <p:cNvSpPr>
            <a:spLocks noGrp="1"/>
          </p:cNvSpPr>
          <p:nvPr>
            <p:ph type="ftr" sz="quarter" idx="11"/>
          </p:nvPr>
        </p:nvSpPr>
        <p:spPr/>
        <p:txBody>
          <a:bodyPr/>
          <a:lstStyle/>
          <a:p>
            <a:r>
              <a:rPr lang="en-GB"/>
              <a:t>Smart Training Potential</a:t>
            </a:r>
          </a:p>
        </p:txBody>
      </p:sp>
      <p:sp>
        <p:nvSpPr>
          <p:cNvPr id="12" name="Slide Number Placeholder 11">
            <a:extLst>
              <a:ext uri="{FF2B5EF4-FFF2-40B4-BE49-F238E27FC236}">
                <a16:creationId xmlns:a16="http://schemas.microsoft.com/office/drawing/2014/main" id="{DE7A23A4-8F87-65A8-6BF1-855E091937AC}"/>
              </a:ext>
            </a:extLst>
          </p:cNvPr>
          <p:cNvSpPr>
            <a:spLocks noGrp="1"/>
          </p:cNvSpPr>
          <p:nvPr>
            <p:ph type="sldNum" sz="quarter" idx="12"/>
          </p:nvPr>
        </p:nvSpPr>
        <p:spPr/>
        <p:txBody>
          <a:bodyPr/>
          <a:lstStyle/>
          <a:p>
            <a:fld id="{9F83D49E-CAEC-45A8-9C29-E3755C42201B}" type="slidenum">
              <a:rPr lang="en-GB" smtClean="0"/>
              <a:t>158</a:t>
            </a:fld>
            <a:endParaRPr lang="en-GB"/>
          </a:p>
        </p:txBody>
      </p:sp>
    </p:spTree>
    <p:extLst>
      <p:ext uri="{BB962C8B-B14F-4D97-AF65-F5344CB8AC3E}">
        <p14:creationId xmlns:p14="http://schemas.microsoft.com/office/powerpoint/2010/main" val="152738942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47175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APM Project Fundamentals Qualification (PFQ)</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392937"/>
            <a:ext cx="112556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Project Management Fundamentals Qualification (PFQ) is the introductory qualification from the Association for Project Management (APM). The APM is the chartered body in the United Kingdom responsible for looking after the profession of project management. Gaining this qualification will help develop an understanding of the principles of effective project management - enabling you to support projects and drive successful project outcomes.</a:t>
            </a:r>
          </a:p>
        </p:txBody>
      </p:sp>
      <p:sp>
        <p:nvSpPr>
          <p:cNvPr id="17" name="TextBox 16"/>
          <p:cNvSpPr txBox="1"/>
          <p:nvPr/>
        </p:nvSpPr>
        <p:spPr>
          <a:xfrm>
            <a:off x="400942" y="2014843"/>
            <a:ext cx="11411831" cy="28777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APM Project Fundamentals Qualification (PFQ) is a basic or entry-level qualification and is particularly suitable for: Those wishing to gain a broad understanding of the principles of the profession. No prior knowledge or experience is required for this qualification, which will offer the individual the knowledge to make a positive contribution to any project. Project team members with no project management training who would like to understand standard project management terminology and who wish to obtain the APM Project Fundamentals Qualification (PFQ).</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end of the course,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Identify the project management processes.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Understand project management terminology.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Correctly identify the roles involved in project management.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Describe project success criteria and benefits.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Support and contribute to a successful project outcome.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Prepare project documentation.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Have acquired the level of understanding needed to pass the APM Project Fundamentals Qualification (PFQ) examination.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49920" y="4897659"/>
            <a:ext cx="3048126"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4 x 3 hour instructor-led virtual training session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6-8 hrs on-demand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30 mins coaching (optional extra for teams)</a:t>
            </a:r>
          </a:p>
        </p:txBody>
      </p:sp>
      <p:sp>
        <p:nvSpPr>
          <p:cNvPr id="21" name="Rectangle 20"/>
          <p:cNvSpPr/>
          <p:nvPr/>
        </p:nvSpPr>
        <p:spPr>
          <a:xfrm>
            <a:off x="7372985" y="4991278"/>
            <a:ext cx="274365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£1,395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£7,252 group booking </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751604" y="4924529"/>
            <a:ext cx="4122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8" name="Right Arrow 27">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0" name="Footer Placeholder 9">
            <a:extLst>
              <a:ext uri="{FF2B5EF4-FFF2-40B4-BE49-F238E27FC236}">
                <a16:creationId xmlns:a16="http://schemas.microsoft.com/office/drawing/2014/main" id="{CC3454AF-3D01-F64B-2F4D-5E342E5F73A2}"/>
              </a:ext>
            </a:extLst>
          </p:cNvPr>
          <p:cNvSpPr>
            <a:spLocks noGrp="1"/>
          </p:cNvSpPr>
          <p:nvPr>
            <p:ph type="ftr" sz="quarter" idx="11"/>
          </p:nvPr>
        </p:nvSpPr>
        <p:spPr/>
        <p:txBody>
          <a:bodyPr/>
          <a:lstStyle/>
          <a:p>
            <a:r>
              <a:rPr lang="en-GB"/>
              <a:t>Smart Training Potential</a:t>
            </a:r>
          </a:p>
        </p:txBody>
      </p:sp>
      <p:sp>
        <p:nvSpPr>
          <p:cNvPr id="12" name="Slide Number Placeholder 11">
            <a:extLst>
              <a:ext uri="{FF2B5EF4-FFF2-40B4-BE49-F238E27FC236}">
                <a16:creationId xmlns:a16="http://schemas.microsoft.com/office/drawing/2014/main" id="{71381289-6DF6-252F-E2E6-D8119B66209C}"/>
              </a:ext>
            </a:extLst>
          </p:cNvPr>
          <p:cNvSpPr>
            <a:spLocks noGrp="1"/>
          </p:cNvSpPr>
          <p:nvPr>
            <p:ph type="sldNum" sz="quarter" idx="12"/>
          </p:nvPr>
        </p:nvSpPr>
        <p:spPr/>
        <p:txBody>
          <a:bodyPr/>
          <a:lstStyle/>
          <a:p>
            <a:fld id="{9F83D49E-CAEC-45A8-9C29-E3755C42201B}" type="slidenum">
              <a:rPr lang="en-GB" smtClean="0"/>
              <a:t>159</a:t>
            </a:fld>
            <a:endParaRPr lang="en-GB"/>
          </a:p>
        </p:txBody>
      </p:sp>
    </p:spTree>
    <p:extLst>
      <p:ext uri="{BB962C8B-B14F-4D97-AF65-F5344CB8AC3E}">
        <p14:creationId xmlns:p14="http://schemas.microsoft.com/office/powerpoint/2010/main" val="1952839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16" name="Picture 15">
            <a:hlinkClick r:id="rId2" action="ppaction://hlinksldjump"/>
          </p:cNvPr>
          <p:cNvPicPr>
            <a:picLocks noChangeAspect="1"/>
          </p:cNvPicPr>
          <p:nvPr/>
        </p:nvPicPr>
        <p:blipFill>
          <a:blip r:embed="rId3">
            <a:clrChange>
              <a:clrFrom>
                <a:srgbClr val="000000"/>
              </a:clrFrom>
              <a:clrTo>
                <a:srgbClr val="000000">
                  <a:alpha val="0"/>
                </a:srgbClr>
              </a:clrTo>
            </a:clrChange>
          </a:blip>
          <a:stretch>
            <a:fillRect/>
          </a:stretch>
        </p:blipFill>
        <p:spPr>
          <a:xfrm>
            <a:off x="4531593" y="2390636"/>
            <a:ext cx="1337515" cy="1337515"/>
          </a:xfrm>
          <a:prstGeom prst="rect">
            <a:avLst/>
          </a:prstGeom>
          <a:noFill/>
        </p:spPr>
      </p:pic>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4"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5"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Business Acumen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ounded Rectangle 32">
            <a:hlinkClick r:id="rId6" action="ppaction://hlinksldjump"/>
          </p:cNvPr>
          <p:cNvSpPr/>
          <p:nvPr/>
        </p:nvSpPr>
        <p:spPr>
          <a:xfrm>
            <a:off x="8134568" y="1710201"/>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7" action="ppaction://hlinksldjump"/>
          </p:cNvPr>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2"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8"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8" action="ppaction://hlinksldjump"/>
          </p:cNvPr>
          <p:cNvSpPr txBox="1"/>
          <p:nvPr/>
        </p:nvSpPr>
        <p:spPr>
          <a:xfrm>
            <a:off x="2391739" y="1739102"/>
            <a:ext cx="16905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Business Impact Analysis</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9" name="TextBox 38"/>
          <p:cNvSpPr txBox="1"/>
          <p:nvPr/>
        </p:nvSpPr>
        <p:spPr>
          <a:xfrm>
            <a:off x="4285026" y="1766078"/>
            <a:ext cx="1817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Developing Effective Sales Skills </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0" name="TextBox 39">
            <a:hlinkClick r:id="rId7" action="ppaction://hlinksldjump"/>
          </p:cNvPr>
          <p:cNvSpPr txBox="1"/>
          <p:nvPr/>
        </p:nvSpPr>
        <p:spPr>
          <a:xfrm>
            <a:off x="6478408" y="1741796"/>
            <a:ext cx="12971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Management of Risk (</a:t>
            </a:r>
            <a:r>
              <a:rPr kumimoji="0" lang="en-US" sz="1400" b="0" i="0" u="none" strike="noStrike" kern="1200" cap="none" spc="0" normalizeH="0" baseline="0" noProof="0" err="1">
                <a:ln>
                  <a:noFill/>
                </a:ln>
                <a:solidFill>
                  <a:srgbClr val="2E4C77"/>
                </a:solidFill>
                <a:effectLst/>
                <a:uLnTx/>
                <a:uFillTx/>
                <a:latin typeface="Calibri" panose="020F0502020204030204"/>
                <a:ea typeface="+mn-ea"/>
                <a:cs typeface="+mn-cs"/>
              </a:rPr>
              <a:t>MoR</a:t>
            </a: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1" name="TextBox 40"/>
          <p:cNvSpPr txBox="1"/>
          <p:nvPr/>
        </p:nvSpPr>
        <p:spPr>
          <a:xfrm>
            <a:off x="8132931" y="1729823"/>
            <a:ext cx="18281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Business Analyst Essentials</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nvGrpSpPr>
          <p:cNvPr id="6" name="Group 5"/>
          <p:cNvGrpSpPr/>
          <p:nvPr/>
        </p:nvGrpSpPr>
        <p:grpSpPr>
          <a:xfrm>
            <a:off x="293295" y="1742792"/>
            <a:ext cx="2019832" cy="3856767"/>
            <a:chOff x="327767" y="1697070"/>
            <a:chExt cx="2005455" cy="3885521"/>
          </a:xfrm>
        </p:grpSpPr>
        <p:sp>
          <p:nvSpPr>
            <p:cNvPr id="37" name="Rounded Rectangle 36">
              <a:hlinkClick r:id="rId4"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4" action="ppaction://hlinksldjump"/>
            </p:cNvPr>
            <p:cNvSpPr txBox="1"/>
            <p:nvPr/>
          </p:nvSpPr>
          <p:spPr>
            <a:xfrm>
              <a:off x="557344" y="1742009"/>
              <a:ext cx="14777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Foundation in Business Analysis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3" name="TextBox 42">
              <a:hlinkClick r:id="rId9" action="ppaction://hlinksldjump"/>
            </p:cNvPr>
            <p:cNvSpPr txBox="1"/>
            <p:nvPr/>
          </p:nvSpPr>
          <p:spPr>
            <a:xfrm>
              <a:off x="327767" y="3806595"/>
              <a:ext cx="2005455" cy="14927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The first step in a career path of business analysis. Understand how to identify and evaluate options for improving your business, develop skills and knowledge.</a:t>
              </a:r>
            </a:p>
          </p:txBody>
        </p:sp>
      </p:grpSp>
      <p:sp>
        <p:nvSpPr>
          <p:cNvPr id="45" name="TextBox 44"/>
          <p:cNvSpPr txBox="1"/>
          <p:nvPr/>
        </p:nvSpPr>
        <p:spPr>
          <a:xfrm>
            <a:off x="2324211" y="3805604"/>
            <a:ext cx="1857206" cy="1969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This course will enable delegates to undertake their own analysis, and potentially shape management decisions that lead to improved organisational resilience and continuity.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6" name="TextBox 45"/>
          <p:cNvSpPr txBox="1"/>
          <p:nvPr/>
        </p:nvSpPr>
        <p:spPr>
          <a:xfrm>
            <a:off x="4229788" y="3830804"/>
            <a:ext cx="1908949" cy="20467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To provide a sound foundation for the sales development programme and to develop increased personal effectiveness and mindfulness in sales communication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9" name="TextBox 48"/>
          <p:cNvSpPr txBox="1"/>
          <p:nvPr/>
        </p:nvSpPr>
        <p:spPr>
          <a:xfrm>
            <a:off x="6155939" y="3937967"/>
            <a:ext cx="191686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Aims to provide a coherent and logical solution to the problem of implementing a risk management framework within an organisation.</a:t>
            </a:r>
          </a:p>
        </p:txBody>
      </p:sp>
      <p:sp>
        <p:nvSpPr>
          <p:cNvPr id="50" name="TextBox 49"/>
          <p:cNvSpPr txBox="1"/>
          <p:nvPr/>
        </p:nvSpPr>
        <p:spPr>
          <a:xfrm>
            <a:off x="8125372" y="3845074"/>
            <a:ext cx="1870982" cy="1969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Learn to consider the unique needs of customers, stakeholders, and the IT department as you work toward building, documenting, communicating, and managing requirements.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p:cNvSpPr/>
          <p:nvPr/>
        </p:nvSpPr>
        <p:spPr>
          <a:xfrm>
            <a:off x="6499178" y="2416158"/>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8432643" y="2337869"/>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10">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7" name="Picture 2" descr="foundation Icon - Download foundation Icon 4133654 | Noun Project">
            <a:hlinkClick r:id="rId4"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5746" y="2389308"/>
            <a:ext cx="1012701" cy="10127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ite warning 5 icon - Free white warning icons">
            <a:hlinkClick r:id="rId7" action="ppaction://hlinksldjump"/>
          </p:cNvPr>
          <p:cNvPicPr>
            <a:picLocks noChangeAspect="1" noChangeArrowheads="1"/>
          </p:cNvPicPr>
          <p:nvPr/>
        </p:nvPicPr>
        <p:blipFill>
          <a:blip r:embed="rId1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720677" y="2521159"/>
            <a:ext cx="880850" cy="880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8" action="ppaction://hlinksldjump"/>
          </p:cNvPr>
          <p:cNvPicPr>
            <a:picLocks noChangeAspect="1"/>
          </p:cNvPicPr>
          <p:nvPr/>
        </p:nvPicPr>
        <p:blipFill>
          <a:blip r:embed="rId13">
            <a:clrChange>
              <a:clrFrom>
                <a:srgbClr val="000000"/>
              </a:clrFrom>
              <a:clrTo>
                <a:srgbClr val="000000">
                  <a:alpha val="0"/>
                </a:srgbClr>
              </a:clrTo>
            </a:clrChange>
          </a:blip>
          <a:stretch>
            <a:fillRect/>
          </a:stretch>
        </p:blipFill>
        <p:spPr>
          <a:xfrm>
            <a:off x="2870496" y="2655293"/>
            <a:ext cx="751476" cy="748137"/>
          </a:xfrm>
          <a:prstGeom prst="rect">
            <a:avLst/>
          </a:prstGeom>
        </p:spPr>
      </p:pic>
      <p:pic>
        <p:nvPicPr>
          <p:cNvPr id="15" name="Picture 14">
            <a:hlinkClick r:id="rId6" action="ppaction://hlinksldjump"/>
          </p:cNvPr>
          <p:cNvPicPr>
            <a:picLocks noChangeAspect="1"/>
          </p:cNvPicPr>
          <p:nvPr/>
        </p:nvPicPr>
        <p:blipFill>
          <a:blip r:embed="rId14">
            <a:clrChange>
              <a:clrFrom>
                <a:srgbClr val="000000"/>
              </a:clrFrom>
              <a:clrTo>
                <a:srgbClr val="000000">
                  <a:alpha val="0"/>
                </a:srgbClr>
              </a:clrTo>
            </a:clrChange>
          </a:blip>
          <a:stretch>
            <a:fillRect/>
          </a:stretch>
        </p:blipFill>
        <p:spPr>
          <a:xfrm>
            <a:off x="8735353" y="2569714"/>
            <a:ext cx="785850" cy="785850"/>
          </a:xfrm>
          <a:prstGeom prst="rect">
            <a:avLst/>
          </a:prstGeom>
        </p:spPr>
      </p:pic>
      <p:sp>
        <p:nvSpPr>
          <p:cNvPr id="42" name="Oval 41">
            <a:hlinkClick r:id="rId1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 name="Picture 50">
            <a:hlinkClick r:id="rId15" action="ppaction://hlinksldjump"/>
          </p:cNvPr>
          <p:cNvPicPr>
            <a:picLocks noChangeAspect="1"/>
          </p:cNvPicPr>
          <p:nvPr/>
        </p:nvPicPr>
        <p:blipFill>
          <a:blip r:embed="rId10">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A148CBA7-5B70-613B-5DC8-C09852558C84}"/>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3EFE675B-304C-B43D-4B40-C27349E9BBF8}"/>
              </a:ext>
            </a:extLst>
          </p:cNvPr>
          <p:cNvSpPr>
            <a:spLocks noGrp="1"/>
          </p:cNvSpPr>
          <p:nvPr>
            <p:ph type="sldNum" sz="quarter" idx="12"/>
          </p:nvPr>
        </p:nvSpPr>
        <p:spPr/>
        <p:txBody>
          <a:bodyPr/>
          <a:lstStyle/>
          <a:p>
            <a:fld id="{9F83D49E-CAEC-45A8-9C29-E3755C42201B}" type="slidenum">
              <a:rPr lang="en-GB" smtClean="0"/>
              <a:t>16</a:t>
            </a:fld>
            <a:endParaRPr lang="en-GB"/>
          </a:p>
        </p:txBody>
      </p:sp>
    </p:spTree>
    <p:extLst>
      <p:ext uri="{BB962C8B-B14F-4D97-AF65-F5344CB8AC3E}">
        <p14:creationId xmlns:p14="http://schemas.microsoft.com/office/powerpoint/2010/main" val="181964965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47175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a:ln>
                  <a:noFill/>
                </a:ln>
                <a:solidFill>
                  <a:srgbClr val="2E4C77"/>
                </a:solidFill>
                <a:effectLst/>
                <a:uLnTx/>
                <a:uFillTx/>
                <a:latin typeface="Calibri" panose="020F0502020204030204"/>
                <a:ea typeface="+mj-ea"/>
                <a:cs typeface="+mj-cs"/>
              </a:rPr>
              <a:t>APM Project Management Qualification (PMQ)</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392937"/>
            <a:ext cx="112556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APM Project Management Qualification (PMQ) is the professional qualification from the Association for Project Management (APM). The APM is the chartered body in the United Kingdom responsible for looking after the profession of project management. The PMQ is used in a number of organisations in the UK as a baseline measure for project management competence.</a:t>
            </a:r>
          </a:p>
        </p:txBody>
      </p:sp>
      <p:sp>
        <p:nvSpPr>
          <p:cNvPr id="17" name="TextBox 16"/>
          <p:cNvSpPr txBox="1"/>
          <p:nvPr/>
        </p:nvSpPr>
        <p:spPr>
          <a:xfrm>
            <a:off x="400942" y="2014843"/>
            <a:ext cx="11411831" cy="18312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Suitable for people managing projects in any industry already using some formal project management processes and methods who wish to complete the PMQ examination via an intensive four-day programme followed by an exam one week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end of the course,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Provide organisations with a proven project management methodology that can allow people to plan, organise and control the successful implementation of projects.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Achieve the PMQ, the UK‘s leading project management qualification.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Provide practical skills and techniques to help further your career in project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49920" y="4897659"/>
            <a:ext cx="3048126"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8 x 3 hour instructor-led virtual training session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6-8 hrs on-demand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30 mins coaching (optional extra for teams)</a:t>
            </a:r>
          </a:p>
        </p:txBody>
      </p:sp>
      <p:sp>
        <p:nvSpPr>
          <p:cNvPr id="21" name="Rectangle 20"/>
          <p:cNvSpPr/>
          <p:nvPr/>
        </p:nvSpPr>
        <p:spPr>
          <a:xfrm>
            <a:off x="7372985" y="4991278"/>
            <a:ext cx="274365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£1,999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£10,500 group booking </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751604" y="4924529"/>
            <a:ext cx="4122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8" name="Right Arrow 27">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0" name="Footer Placeholder 9">
            <a:extLst>
              <a:ext uri="{FF2B5EF4-FFF2-40B4-BE49-F238E27FC236}">
                <a16:creationId xmlns:a16="http://schemas.microsoft.com/office/drawing/2014/main" id="{56C00BA3-F100-56C9-544D-B75114D5DC57}"/>
              </a:ext>
            </a:extLst>
          </p:cNvPr>
          <p:cNvSpPr>
            <a:spLocks noGrp="1"/>
          </p:cNvSpPr>
          <p:nvPr>
            <p:ph type="ftr" sz="quarter" idx="11"/>
          </p:nvPr>
        </p:nvSpPr>
        <p:spPr/>
        <p:txBody>
          <a:bodyPr/>
          <a:lstStyle/>
          <a:p>
            <a:r>
              <a:rPr lang="en-GB"/>
              <a:t>Smart Training Potential</a:t>
            </a:r>
          </a:p>
        </p:txBody>
      </p:sp>
      <p:sp>
        <p:nvSpPr>
          <p:cNvPr id="12" name="Slide Number Placeholder 11">
            <a:extLst>
              <a:ext uri="{FF2B5EF4-FFF2-40B4-BE49-F238E27FC236}">
                <a16:creationId xmlns:a16="http://schemas.microsoft.com/office/drawing/2014/main" id="{FF6512F4-8D11-BA9E-88B1-7E483AF30EBC}"/>
              </a:ext>
            </a:extLst>
          </p:cNvPr>
          <p:cNvSpPr>
            <a:spLocks noGrp="1"/>
          </p:cNvSpPr>
          <p:nvPr>
            <p:ph type="sldNum" sz="quarter" idx="12"/>
          </p:nvPr>
        </p:nvSpPr>
        <p:spPr/>
        <p:txBody>
          <a:bodyPr/>
          <a:lstStyle/>
          <a:p>
            <a:fld id="{9F83D49E-CAEC-45A8-9C29-E3755C42201B}" type="slidenum">
              <a:rPr lang="en-GB" smtClean="0"/>
              <a:t>160</a:t>
            </a:fld>
            <a:endParaRPr lang="en-GB"/>
          </a:p>
        </p:txBody>
      </p:sp>
    </p:spTree>
    <p:extLst>
      <p:ext uri="{BB962C8B-B14F-4D97-AF65-F5344CB8AC3E}">
        <p14:creationId xmlns:p14="http://schemas.microsoft.com/office/powerpoint/2010/main" val="117552550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p:cNvSpPr/>
          <p:nvPr/>
        </p:nvSpPr>
        <p:spPr>
          <a:xfrm>
            <a:off x="6499178" y="2416158"/>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9" name="Picture 8">
            <a:hlinkClick r:id="rId2" action="ppaction://hlinksldjump"/>
          </p:cNvPr>
          <p:cNvPicPr>
            <a:picLocks noChangeAspect="1"/>
          </p:cNvPicPr>
          <p:nvPr/>
        </p:nvPicPr>
        <p:blipFill>
          <a:blip r:embed="rId3">
            <a:clrChange>
              <a:clrFrom>
                <a:srgbClr val="000000"/>
              </a:clrFrom>
              <a:clrTo>
                <a:srgbClr val="000000">
                  <a:alpha val="0"/>
                </a:srgbClr>
              </a:clrTo>
            </a:clrChange>
          </a:blip>
          <a:stretch>
            <a:fillRect/>
          </a:stretch>
        </p:blipFill>
        <p:spPr>
          <a:xfrm>
            <a:off x="6444483" y="2386100"/>
            <a:ext cx="1405146" cy="1405146"/>
          </a:xfrm>
          <a:prstGeom prst="rect">
            <a:avLst/>
          </a:prstGeom>
        </p:spPr>
      </p:pic>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Resilience &amp; Wellbeing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p:cNvSpPr/>
          <p:nvPr/>
        </p:nvSpPr>
        <p:spPr>
          <a:xfrm>
            <a:off x="8134568" y="1710201"/>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2" action="ppaction://hlinksldjump"/>
          </p:cNvPr>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4"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5"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5" action="ppaction://hlinksldjump"/>
          </p:cNvPr>
          <p:cNvSpPr txBox="1"/>
          <p:nvPr/>
        </p:nvSpPr>
        <p:spPr>
          <a:xfrm>
            <a:off x="2576343" y="1828571"/>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Mental Health Online Training</a:t>
            </a:r>
          </a:p>
        </p:txBody>
      </p:sp>
      <p:sp>
        <p:nvSpPr>
          <p:cNvPr id="39" name="TextBox 38">
            <a:hlinkClick r:id="rId4" action="ppaction://hlinksldjump"/>
          </p:cNvPr>
          <p:cNvSpPr txBox="1"/>
          <p:nvPr/>
        </p:nvSpPr>
        <p:spPr>
          <a:xfrm>
            <a:off x="4292937" y="1964277"/>
            <a:ext cx="181712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Resilience Training</a:t>
            </a:r>
          </a:p>
        </p:txBody>
      </p:sp>
      <p:sp>
        <p:nvSpPr>
          <p:cNvPr id="40" name="TextBox 39">
            <a:hlinkClick r:id="rId2" action="ppaction://hlinksldjump"/>
          </p:cNvPr>
          <p:cNvSpPr txBox="1"/>
          <p:nvPr/>
        </p:nvSpPr>
        <p:spPr>
          <a:xfrm>
            <a:off x="6032653" y="1842996"/>
            <a:ext cx="21886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Mental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Awareness for Managers</a:t>
            </a:r>
          </a:p>
        </p:txBody>
      </p:sp>
      <p:sp>
        <p:nvSpPr>
          <p:cNvPr id="41" name="TextBox 40">
            <a:hlinkClick r:id="rId6" action="ppaction://hlinksldjump"/>
          </p:cNvPr>
          <p:cNvSpPr txBox="1"/>
          <p:nvPr/>
        </p:nvSpPr>
        <p:spPr>
          <a:xfrm>
            <a:off x="8454413" y="1836473"/>
            <a:ext cx="13331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Change</a:t>
            </a:r>
          </a:p>
        </p:txBody>
      </p:sp>
      <p:grpSp>
        <p:nvGrpSpPr>
          <p:cNvPr id="6" name="Group 5"/>
          <p:cNvGrpSpPr/>
          <p:nvPr/>
        </p:nvGrpSpPr>
        <p:grpSpPr>
          <a:xfrm>
            <a:off x="358489" y="1697070"/>
            <a:ext cx="1959313" cy="3885521"/>
            <a:chOff x="358489" y="1697070"/>
            <a:chExt cx="1959313" cy="3885521"/>
          </a:xfrm>
        </p:grpSpPr>
        <p:sp>
          <p:nvSpPr>
            <p:cNvPr id="37" name="Rounded Rectangle 36">
              <a:hlinkClick r:id="rId7"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7" action="ppaction://hlinksldjump"/>
            </p:cNvPr>
            <p:cNvSpPr txBox="1"/>
            <p:nvPr/>
          </p:nvSpPr>
          <p:spPr>
            <a:xfrm>
              <a:off x="525532" y="1739102"/>
              <a:ext cx="15679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rPr>
                <a:t>Wellbeing &amp; Stress</a:t>
              </a:r>
            </a:p>
          </p:txBody>
        </p:sp>
        <p:sp>
          <p:nvSpPr>
            <p:cNvPr id="43" name="TextBox 42">
              <a:hlinkClick r:id="rId8" action="ppaction://hlinksldjump"/>
            </p:cNvPr>
            <p:cNvSpPr txBox="1"/>
            <p:nvPr/>
          </p:nvSpPr>
          <p:spPr>
            <a:xfrm>
              <a:off x="358489" y="3639828"/>
              <a:ext cx="1959313"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You will consider how to better understand your emotions and manage any negative or disruptive feelings and will start to build your mental agility by examining a difficult situation from a range of alternative perspectives.</a:t>
              </a:r>
            </a:p>
          </p:txBody>
        </p:sp>
      </p:grpSp>
      <p:sp>
        <p:nvSpPr>
          <p:cNvPr id="45" name="TextBox 44"/>
          <p:cNvSpPr txBox="1"/>
          <p:nvPr/>
        </p:nvSpPr>
        <p:spPr>
          <a:xfrm>
            <a:off x="2257464" y="3709259"/>
            <a:ext cx="1974143"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Increase your understanding of common mental health conditions and of your own mental health, including how or when it might suffer, and what you can do about it.</a:t>
            </a: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6" name="TextBox 45"/>
          <p:cNvSpPr txBox="1"/>
          <p:nvPr/>
        </p:nvSpPr>
        <p:spPr>
          <a:xfrm>
            <a:off x="4183613" y="3836547"/>
            <a:ext cx="2013593" cy="14927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Build on your own levels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of personal resilience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understand why resilience is important. Provides actionable steps for developing your five pillars of resilience</a:t>
            </a:r>
          </a:p>
        </p:txBody>
      </p:sp>
      <p:sp>
        <p:nvSpPr>
          <p:cNvPr id="49" name="TextBox 48"/>
          <p:cNvSpPr txBox="1"/>
          <p:nvPr/>
        </p:nvSpPr>
        <p:spPr>
          <a:xfrm>
            <a:off x="6242890" y="3845398"/>
            <a:ext cx="1801302"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Learn how to respond to an employee who is struggling with their mental health—this is an essential step towards that individual getting the help and support they need.</a:t>
            </a:r>
          </a:p>
        </p:txBody>
      </p:sp>
      <p:sp>
        <p:nvSpPr>
          <p:cNvPr id="50" name="TextBox 49"/>
          <p:cNvSpPr txBox="1"/>
          <p:nvPr/>
        </p:nvSpPr>
        <p:spPr>
          <a:xfrm>
            <a:off x="8057211" y="3836547"/>
            <a:ext cx="2000546"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session will explore how you can see change as a positive rather than painful event., equipping you with the tools to achieve and control the process.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8432643" y="2337869"/>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9">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7" action="ppaction://hlinksldjump"/>
          </p:cNvPr>
          <p:cNvPicPr>
            <a:picLocks noChangeAspect="1"/>
          </p:cNvPicPr>
          <p:nvPr/>
        </p:nvPicPr>
        <p:blipFill>
          <a:blip r:embed="rId10">
            <a:clrChange>
              <a:clrFrom>
                <a:srgbClr val="000000"/>
              </a:clrFrom>
              <a:clrTo>
                <a:srgbClr val="000000">
                  <a:alpha val="0"/>
                </a:srgbClr>
              </a:clrTo>
            </a:clrChange>
          </a:blip>
          <a:stretch>
            <a:fillRect/>
          </a:stretch>
        </p:blipFill>
        <p:spPr>
          <a:xfrm>
            <a:off x="837892" y="2469127"/>
            <a:ext cx="925954" cy="925954"/>
          </a:xfrm>
          <a:prstGeom prst="rect">
            <a:avLst/>
          </a:prstGeom>
        </p:spPr>
      </p:pic>
      <p:pic>
        <p:nvPicPr>
          <p:cNvPr id="7" name="Picture 6">
            <a:hlinkClick r:id="rId5"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2807434" y="2609257"/>
            <a:ext cx="870952" cy="870952"/>
          </a:xfrm>
          <a:prstGeom prst="rect">
            <a:avLst/>
          </a:prstGeom>
        </p:spPr>
      </p:pic>
      <p:pic>
        <p:nvPicPr>
          <p:cNvPr id="8" name="Picture 7">
            <a:hlinkClick r:id="rId4" action="ppaction://hlinksldjump"/>
          </p:cNvPr>
          <p:cNvPicPr>
            <a:picLocks noChangeAspect="1"/>
          </p:cNvPicPr>
          <p:nvPr/>
        </p:nvPicPr>
        <p:blipFill>
          <a:blip r:embed="rId12">
            <a:clrChange>
              <a:clrFrom>
                <a:srgbClr val="000000"/>
              </a:clrFrom>
              <a:clrTo>
                <a:srgbClr val="000000">
                  <a:alpha val="0"/>
                </a:srgbClr>
              </a:clrTo>
            </a:clrChange>
          </a:blip>
          <a:stretch>
            <a:fillRect/>
          </a:stretch>
        </p:blipFill>
        <p:spPr>
          <a:xfrm>
            <a:off x="4774096" y="2651434"/>
            <a:ext cx="838984" cy="838984"/>
          </a:xfrm>
          <a:prstGeom prst="rect">
            <a:avLst/>
          </a:prstGeom>
        </p:spPr>
      </p:pic>
      <p:pic>
        <p:nvPicPr>
          <p:cNvPr id="12" name="Picture 11">
            <a:hlinkClick r:id="rId6" action="ppaction://hlinksldjump"/>
          </p:cNvPr>
          <p:cNvPicPr>
            <a:picLocks noChangeAspect="1"/>
          </p:cNvPicPr>
          <p:nvPr/>
        </p:nvPicPr>
        <p:blipFill>
          <a:blip r:embed="rId13">
            <a:clrChange>
              <a:clrFrom>
                <a:srgbClr val="000000"/>
              </a:clrFrom>
              <a:clrTo>
                <a:srgbClr val="000000">
                  <a:alpha val="0"/>
                </a:srgbClr>
              </a:clrTo>
            </a:clrChange>
          </a:blip>
          <a:stretch>
            <a:fillRect/>
          </a:stretch>
        </p:blipFill>
        <p:spPr>
          <a:xfrm>
            <a:off x="8648794" y="2536931"/>
            <a:ext cx="856998" cy="856998"/>
          </a:xfrm>
          <a:prstGeom prst="rect">
            <a:avLst/>
          </a:prstGeom>
        </p:spPr>
      </p:pic>
      <p:pic>
        <p:nvPicPr>
          <p:cNvPr id="42" name="Picture 41">
            <a:hlinkClick r:id="rId14"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51" name="Right Arrow 50">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3" name="Footer Placeholder 12">
            <a:extLst>
              <a:ext uri="{FF2B5EF4-FFF2-40B4-BE49-F238E27FC236}">
                <a16:creationId xmlns:a16="http://schemas.microsoft.com/office/drawing/2014/main" id="{152210D0-C965-3600-99CC-62573362A014}"/>
              </a:ext>
            </a:extLst>
          </p:cNvPr>
          <p:cNvSpPr>
            <a:spLocks noGrp="1"/>
          </p:cNvSpPr>
          <p:nvPr>
            <p:ph type="ftr" sz="quarter" idx="11"/>
          </p:nvPr>
        </p:nvSpPr>
        <p:spPr/>
        <p:txBody>
          <a:bodyPr/>
          <a:lstStyle/>
          <a:p>
            <a:r>
              <a:rPr lang="en-GB"/>
              <a:t>Smart Training Potential</a:t>
            </a:r>
          </a:p>
        </p:txBody>
      </p:sp>
      <p:sp>
        <p:nvSpPr>
          <p:cNvPr id="14" name="Slide Number Placeholder 13">
            <a:extLst>
              <a:ext uri="{FF2B5EF4-FFF2-40B4-BE49-F238E27FC236}">
                <a16:creationId xmlns:a16="http://schemas.microsoft.com/office/drawing/2014/main" id="{E8665E5E-0D3F-04E9-8FB9-D9A463354D47}"/>
              </a:ext>
            </a:extLst>
          </p:cNvPr>
          <p:cNvSpPr>
            <a:spLocks noGrp="1"/>
          </p:cNvSpPr>
          <p:nvPr>
            <p:ph type="sldNum" sz="quarter" idx="12"/>
          </p:nvPr>
        </p:nvSpPr>
        <p:spPr/>
        <p:txBody>
          <a:bodyPr/>
          <a:lstStyle/>
          <a:p>
            <a:fld id="{9F83D49E-CAEC-45A8-9C29-E3755C42201B}" type="slidenum">
              <a:rPr lang="en-GB" smtClean="0"/>
              <a:t>161</a:t>
            </a:fld>
            <a:endParaRPr lang="en-GB"/>
          </a:p>
        </p:txBody>
      </p:sp>
    </p:spTree>
    <p:extLst>
      <p:ext uri="{BB962C8B-B14F-4D97-AF65-F5344CB8AC3E}">
        <p14:creationId xmlns:p14="http://schemas.microsoft.com/office/powerpoint/2010/main" val="405348561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Wellbeing and stress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71793" y="1434319"/>
            <a:ext cx="11340979"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E4C77"/>
                </a:solidFill>
                <a:effectLst/>
                <a:uLnTx/>
                <a:uFillTx/>
                <a:latin typeface="Calibri" panose="020F0502020204030204"/>
                <a:ea typeface="+mn-ea"/>
                <a:cs typeface="+mn-cs"/>
              </a:rPr>
              <a:t>This course takes a holistic view of individual wellbeing; this starts with defining what the term means to you and then explores how to maximise the physical, emotional and mental domains of wellbeing. You will consider how to better understand your emotions and manage any negative or disruptive feelings and will start to build your mental agility by examining a difficult situation from a range of alternative perspectives.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71793" y="2163003"/>
            <a:ext cx="1102478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E4C77"/>
                </a:solidFill>
                <a:effectLst/>
                <a:uLnTx/>
                <a:uFillTx/>
                <a:latin typeface="Calibri" panose="020F0502020204030204"/>
                <a:ea typeface="+mn-ea"/>
                <a:cs typeface="+mn-cs"/>
              </a:rPr>
              <a:t>This course is suitable for anyone who is concerned about any aspect of their personal wellbeing and would like to focus their efforts and energy on self-care and on dealing more positively with stressful situations at work.</a:t>
            </a:r>
            <a:endParaRPr kumimoji="0" lang="en-GB" sz="1400" b="0" i="0" u="none" strike="noStrike" kern="1200" cap="none" spc="0" normalizeH="0" baseline="0" noProof="0" dirty="0">
              <a:ln>
                <a:noFill/>
              </a:ln>
              <a:solidFill>
                <a:srgbClr val="2E4C77"/>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E4C77"/>
                </a:solidFill>
                <a:effectLst/>
                <a:uLnTx/>
                <a:uFillTx/>
                <a:latin typeface="Calibri" panose="020F0502020204030204"/>
                <a:ea typeface="+mn-ea"/>
                <a:cs typeface="+mn-cs"/>
              </a:rPr>
              <a:t>By the end of the session, you will be able to:</a:t>
            </a:r>
            <a:endParaRPr kumimoji="0" lang="en-GB" sz="1600" b="1" i="0" u="none" strike="noStrike" kern="1200" cap="none" spc="0" normalizeH="0" baseline="0" noProof="0" dirty="0">
              <a:ln>
                <a:noFill/>
              </a:ln>
              <a:solidFill>
                <a:srgbClr val="2E4C77"/>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E4C77"/>
                </a:solidFill>
                <a:effectLst/>
                <a:uLnTx/>
                <a:uFillTx/>
                <a:latin typeface="Calibri" panose="020F0502020204030204"/>
                <a:ea typeface="+mn-ea"/>
                <a:cs typeface="+mn-cs"/>
              </a:rPr>
              <a:t>Implement strategies to enhance your physical wellbeing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E4C77"/>
                </a:solidFill>
                <a:effectLst/>
                <a:uLnTx/>
                <a:uFillTx/>
                <a:latin typeface="Calibri" panose="020F0502020204030204"/>
                <a:ea typeface="+mn-ea"/>
                <a:cs typeface="+mn-cs"/>
              </a:rPr>
              <a:t>Practice mindfulness </a:t>
            </a:r>
            <a:endParaRPr kumimoji="0" lang="en-GB" sz="1200" b="0" i="0" u="none" strike="noStrike" kern="1200" cap="none" spc="0" normalizeH="0" baseline="0" noProof="0" dirty="0">
              <a:ln>
                <a:noFill/>
              </a:ln>
              <a:solidFill>
                <a:srgbClr val="2E4C77"/>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Apply techniques to improve your emotional intelligence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E4C77"/>
                </a:solidFill>
                <a:effectLst/>
                <a:uLnTx/>
                <a:uFillTx/>
                <a:latin typeface="Calibri" panose="020F0502020204030204"/>
                <a:ea typeface="+mn-ea"/>
                <a:cs typeface="+mn-cs"/>
              </a:rPr>
              <a:t>Use perceptual positions to build agility and flexibility when faced with change </a:t>
            </a:r>
            <a:endParaRPr kumimoji="0" lang="en-GB" sz="1200" b="0" i="0" u="none" strike="noStrike" kern="1200" cap="none" spc="0" normalizeH="0" baseline="0" noProof="0" dirty="0">
              <a:ln>
                <a:noFill/>
              </a:ln>
              <a:solidFill>
                <a:srgbClr val="2E4C77"/>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E4C77"/>
                </a:solidFill>
                <a:effectLst/>
                <a:uLnTx/>
                <a:uFillTx/>
                <a:latin typeface="Calibri" panose="020F0502020204030204"/>
                <a:ea typeface="+mn-ea"/>
                <a:cs typeface="+mn-cs"/>
              </a:rPr>
              <a:t>Explain the three main types of stress </a:t>
            </a:r>
            <a:endParaRPr kumimoji="0" lang="en-GB" sz="1200" b="0" i="0" u="none" strike="noStrike" kern="1200" cap="none" spc="0" normalizeH="0" baseline="0" noProof="0" dirty="0">
              <a:ln>
                <a:noFill/>
              </a:ln>
              <a:solidFill>
                <a:srgbClr val="2E4C77"/>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E4C77"/>
                </a:solidFill>
                <a:effectLst/>
                <a:uLnTx/>
                <a:uFillTx/>
                <a:latin typeface="Calibri" panose="020F0502020204030204"/>
                <a:ea typeface="+mn-ea"/>
                <a:cs typeface="+mn-cs"/>
              </a:rPr>
              <a:t>Identify the three types of reactions to stress Identify coping mechanisms through physiological, psychological and behavioural responses </a:t>
            </a:r>
            <a:endParaRPr kumimoji="0" lang="en-GB" sz="1200" b="0" i="0" u="none" strike="noStrike" kern="1200" cap="none" spc="0" normalizeH="0" baseline="0" noProof="0" dirty="0">
              <a:ln>
                <a:noFill/>
              </a:ln>
              <a:solidFill>
                <a:srgbClr val="2E4C77"/>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Work towards your own stress management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352447" y="4912860"/>
            <a:ext cx="2743658"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1 x 3 hr virtual session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6-8 hrs on-demand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30 mins coaching (optional extra for teams)</a:t>
            </a:r>
          </a:p>
        </p:txBody>
      </p:sp>
      <p:sp>
        <p:nvSpPr>
          <p:cNvPr id="22" name="Rectangle 21"/>
          <p:cNvSpPr/>
          <p:nvPr/>
        </p:nvSpPr>
        <p:spPr>
          <a:xfrm>
            <a:off x="7372985" y="4991278"/>
            <a:ext cx="274365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£625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£4,925 group booking </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3751604" y="4924529"/>
            <a:ext cx="4122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28" name="Picture 27">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30" name="Right Arrow 29">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3FD21AB-C41E-C76D-ACC5-6FE779F2CD59}"/>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42B55B17-15A8-E6A6-A602-05127D7D357A}"/>
              </a:ext>
            </a:extLst>
          </p:cNvPr>
          <p:cNvSpPr>
            <a:spLocks noGrp="1"/>
          </p:cNvSpPr>
          <p:nvPr>
            <p:ph type="sldNum" sz="quarter" idx="12"/>
          </p:nvPr>
        </p:nvSpPr>
        <p:spPr/>
        <p:txBody>
          <a:bodyPr/>
          <a:lstStyle/>
          <a:p>
            <a:fld id="{9F83D49E-CAEC-45A8-9C29-E3755C42201B}" type="slidenum">
              <a:rPr lang="en-GB" smtClean="0"/>
              <a:t>162</a:t>
            </a:fld>
            <a:endParaRPr lang="en-GB"/>
          </a:p>
        </p:txBody>
      </p:sp>
    </p:spTree>
    <p:extLst>
      <p:ext uri="{BB962C8B-B14F-4D97-AF65-F5344CB8AC3E}">
        <p14:creationId xmlns:p14="http://schemas.microsoft.com/office/powerpoint/2010/main" val="215231874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Mental Health</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71793" y="1434319"/>
            <a:ext cx="11340979"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 this Mental Health Awareness course, we aim to increase your understanding of common mental health conditions and of your own mental health, including how or when it might suffer, and what you can do about it. We show you techniques to regularly assess your own mental state using tools like the mental health continuum, which will help you take proactive steps to keep yourself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71793" y="2163003"/>
            <a:ext cx="11024786"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Suitable for all employees to give them an awareness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Increase your knowledge of common mental health conditions, Understand that anyone can suffer, and that knowing about mental health is important, even if you have not yet been affected, Understand the mental health continuum, and consider your place on it, Be aware of the common causes of mental health problems, and know practical strategies to deal with them, Learn about self care, and the 5 Ways to Wellbeing, Be aware of the signs that you or your colleagues might need support, including being able to recognise the signs of stress and burnout, depression, anxiety, and bipolar disorder, Know when and where to get further support, should you need it, Understand how COVID-19 may trigger mental health issues, and how to recognise the signs that you or others have been unduly affected.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role of management and your employer in supporting mental health, Understand how to support your colleagues, including ways to talk to them about mental health, and dealing with a crisis.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352447" y="4912860"/>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1-2 hours online training</a:t>
            </a:r>
          </a:p>
        </p:txBody>
      </p:sp>
      <p:sp>
        <p:nvSpPr>
          <p:cNvPr id="22" name="Rectangle 21"/>
          <p:cNvSpPr/>
          <p:nvPr/>
        </p:nvSpPr>
        <p:spPr>
          <a:xfrm>
            <a:off x="7372985" y="4991278"/>
            <a:ext cx="274365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£75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10 users = £695 </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3751604" y="4924529"/>
            <a:ext cx="4122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30" name="Right Arrow 29">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8DED17DB-A6E7-0A23-690C-89069ADA775E}"/>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95CFE82C-BC61-75F3-4354-07CA88FA0F81}"/>
              </a:ext>
            </a:extLst>
          </p:cNvPr>
          <p:cNvSpPr>
            <a:spLocks noGrp="1"/>
          </p:cNvSpPr>
          <p:nvPr>
            <p:ph type="sldNum" sz="quarter" idx="12"/>
          </p:nvPr>
        </p:nvSpPr>
        <p:spPr/>
        <p:txBody>
          <a:bodyPr/>
          <a:lstStyle/>
          <a:p>
            <a:fld id="{9F83D49E-CAEC-45A8-9C29-E3755C42201B}" type="slidenum">
              <a:rPr lang="en-GB" smtClean="0"/>
              <a:t>163</a:t>
            </a:fld>
            <a:endParaRPr lang="en-GB"/>
          </a:p>
        </p:txBody>
      </p:sp>
    </p:spTree>
    <p:extLst>
      <p:ext uri="{BB962C8B-B14F-4D97-AF65-F5344CB8AC3E}">
        <p14:creationId xmlns:p14="http://schemas.microsoft.com/office/powerpoint/2010/main" val="83489402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71793" y="46391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Resilience training</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71793" y="1434319"/>
            <a:ext cx="11340979"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Resilience is vital to successful performance. It helps individuals and organisations to ‘bounce back’ after workplace challenges, setbacks and crisis with commitment and optimism. Therefore, it’s a key skill for employees at all levels, in all professions. This Resilience Training course will help you build on your own levels of personal resilience and understand why resilience is important. To do this, it provides actionable steps for developing your five pillars of resilience: emotional wellbeing, inner drive, future focus, relationships, and physical health. You will gain an understanding of how to handle life's challenges with greater strength and positivity, as well as learn and grow from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73208" y="2230512"/>
            <a:ext cx="11024786" cy="22775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Resilience Training course is for anyone looking to improve their ability to recover from hardship, challenge and adversity. It provides the skills you need to bounce back and perform at your best both professionally and personally.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What is meant by personal and organisational resilience and why they're so important.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Common barriers to resilience.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five key pillars of resilience that you must develop, which are: emotional wellbeing, inner drive, future focus, relationships, and physical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How to improve your self-awareness, so you can identify what's holding your resilience back.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How to adopt various techniques and tools that will help you improve your resilience over time.</a:t>
            </a: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352447" y="4912860"/>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2-3 hours online training</a:t>
            </a:r>
          </a:p>
        </p:txBody>
      </p:sp>
      <p:sp>
        <p:nvSpPr>
          <p:cNvPr id="22" name="Rectangle 21"/>
          <p:cNvSpPr/>
          <p:nvPr/>
        </p:nvSpPr>
        <p:spPr>
          <a:xfrm>
            <a:off x="7372985" y="4991278"/>
            <a:ext cx="274365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£75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10 users = £695 </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3751604" y="4924529"/>
            <a:ext cx="4122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30" name="Right Arrow 29">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28A9DFC-2622-4567-50C3-6C93D3ECE75C}"/>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7AE7D18E-8388-7E67-85E0-61B730AD6778}"/>
              </a:ext>
            </a:extLst>
          </p:cNvPr>
          <p:cNvSpPr>
            <a:spLocks noGrp="1"/>
          </p:cNvSpPr>
          <p:nvPr>
            <p:ph type="sldNum" sz="quarter" idx="12"/>
          </p:nvPr>
        </p:nvSpPr>
        <p:spPr/>
        <p:txBody>
          <a:bodyPr/>
          <a:lstStyle/>
          <a:p>
            <a:fld id="{9F83D49E-CAEC-45A8-9C29-E3755C42201B}" type="slidenum">
              <a:rPr lang="en-GB" smtClean="0"/>
              <a:t>164</a:t>
            </a:fld>
            <a:endParaRPr lang="en-GB"/>
          </a:p>
        </p:txBody>
      </p:sp>
    </p:spTree>
    <p:extLst>
      <p:ext uri="{BB962C8B-B14F-4D97-AF65-F5344CB8AC3E}">
        <p14:creationId xmlns:p14="http://schemas.microsoft.com/office/powerpoint/2010/main" val="426014325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62575" y="40631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Mental Health awareness for managers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71793" y="1434319"/>
            <a:ext cx="1134097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In the UK, 1 in 4 people will experience a mental health problem at any one time, including in the workplace. Knowing how to respond to an employee who is struggling with their mental health is an essential step towards that individual getting the help and support they need. This training course is suitable for managers who need an introduction to mental health and how it can present itself in the workplace. The course provides an overview of the common mental health problems people may experience, the symptoms and effects of them and what you should do to support any employees who are struggling. You will also learn how to promote positive mental health in your workplace and make adjustments; skills that will help you to give employees the support they require.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62575" y="2430761"/>
            <a:ext cx="11024786"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Suitable for anyone supervising or managing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what is meant by 'mental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Be aware of the legal responsibilities that employers have </a:t>
            </a:r>
            <a:r>
              <a:rPr lang="en-GB" sz="1200">
                <a:solidFill>
                  <a:srgbClr val="2E4C77"/>
                </a:solidFill>
                <a:latin typeface="Calibri" panose="020F0502020204030204"/>
              </a:rPr>
              <a:t>in regards to</a:t>
            </a: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mental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some of the most common mental health problems.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ways in which people can manage their individual mental health to make everyday living easier.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Be aware of how to support a colleague with a mental health problem in the workplace.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how to promote a healthy, non-discriminatory working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Have knowledge of the workplace adjustments that can be made to help an employee with a mental health problem.</a:t>
            </a:r>
            <a:endPar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352447" y="4912860"/>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3 hours online training</a:t>
            </a:r>
          </a:p>
        </p:txBody>
      </p:sp>
      <p:sp>
        <p:nvSpPr>
          <p:cNvPr id="22" name="Rectangle 21"/>
          <p:cNvSpPr/>
          <p:nvPr/>
        </p:nvSpPr>
        <p:spPr>
          <a:xfrm>
            <a:off x="7372985" y="4991278"/>
            <a:ext cx="274365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£75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10 users = £695 </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3751604" y="4924529"/>
            <a:ext cx="4122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30" name="Right Arrow 29">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E0CD6E3-2EA6-74E0-7A5F-B2A19F36A7C9}"/>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43D2FA79-7FCE-0993-38CB-CC5DE390FA27}"/>
              </a:ext>
            </a:extLst>
          </p:cNvPr>
          <p:cNvSpPr>
            <a:spLocks noGrp="1"/>
          </p:cNvSpPr>
          <p:nvPr>
            <p:ph type="sldNum" sz="quarter" idx="12"/>
          </p:nvPr>
        </p:nvSpPr>
        <p:spPr/>
        <p:txBody>
          <a:bodyPr/>
          <a:lstStyle/>
          <a:p>
            <a:fld id="{9F83D49E-CAEC-45A8-9C29-E3755C42201B}" type="slidenum">
              <a:rPr lang="en-GB" smtClean="0"/>
              <a:t>165</a:t>
            </a:fld>
            <a:endParaRPr lang="en-GB"/>
          </a:p>
        </p:txBody>
      </p:sp>
    </p:spTree>
    <p:extLst>
      <p:ext uri="{BB962C8B-B14F-4D97-AF65-F5344CB8AC3E}">
        <p14:creationId xmlns:p14="http://schemas.microsoft.com/office/powerpoint/2010/main" val="288065368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3057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Change: What People Need, an Espresso Session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11575" y="1417871"/>
            <a:ext cx="113409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session will explore how you can see change as a positive rather than painful event. By understanding that you need change in your lives, you will learn your individual approach and resistance to change along with some tools to achieve and control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2000174"/>
            <a:ext cx="11024786"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Change can be upsetting for individuals and organisations alike.  It can also be a powerful motivator and positive contributor to our lives.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session will explore how you can see change as a positive rather than painful event. By understanding that you need change in your lives, you will learn your individual approach and resistance to change along with some tools to achieve and control the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Participants will examine the change curve, find out about their change resilience and use the direction change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By end of the course, you will be able to: </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and understand your reactions and responses to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Recognise the need for change in business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List actions to take to successfully manage self and others through change</a:t>
            </a: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bg1"/>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1" name="Rectangle 20"/>
          <p:cNvSpPr/>
          <p:nvPr/>
        </p:nvSpPr>
        <p:spPr>
          <a:xfrm>
            <a:off x="352447" y="4912860"/>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Calibri" panose="020F0502020204030204"/>
                <a:ea typeface="+mn-ea"/>
                <a:cs typeface="+mn-cs"/>
              </a:rPr>
              <a:t>2 hours</a:t>
            </a:r>
          </a:p>
        </p:txBody>
      </p:sp>
      <p:sp>
        <p:nvSpPr>
          <p:cNvPr id="23" name="TextBox 22"/>
          <p:cNvSpPr txBox="1"/>
          <p:nvPr/>
        </p:nvSpPr>
        <p:spPr>
          <a:xfrm>
            <a:off x="3751604" y="4924529"/>
            <a:ext cx="4122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22" name="Picture 21">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8" name="Right Arrow 27">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D7C6FB3-5461-AA62-F53C-0C6284EEAA15}"/>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B023A191-933F-E4AB-F006-4C35F2FA5F52}"/>
              </a:ext>
            </a:extLst>
          </p:cNvPr>
          <p:cNvSpPr>
            <a:spLocks noGrp="1"/>
          </p:cNvSpPr>
          <p:nvPr>
            <p:ph type="sldNum" sz="quarter" idx="12"/>
          </p:nvPr>
        </p:nvSpPr>
        <p:spPr/>
        <p:txBody>
          <a:bodyPr/>
          <a:lstStyle/>
          <a:p>
            <a:fld id="{9F83D49E-CAEC-45A8-9C29-E3755C42201B}" type="slidenum">
              <a:rPr lang="en-GB" smtClean="0"/>
              <a:t>166</a:t>
            </a:fld>
            <a:endParaRPr lang="en-GB"/>
          </a:p>
        </p:txBody>
      </p:sp>
    </p:spTree>
    <p:extLst>
      <p:ext uri="{BB962C8B-B14F-4D97-AF65-F5344CB8AC3E}">
        <p14:creationId xmlns:p14="http://schemas.microsoft.com/office/powerpoint/2010/main" val="156615031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Stakeholder Management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1" name="Rounded Rectangle 20">
            <a:hlinkClick r:id="rId2" action="ppaction://hlinksldjump"/>
          </p:cNvPr>
          <p:cNvSpPr/>
          <p:nvPr/>
        </p:nvSpPr>
        <p:spPr>
          <a:xfrm>
            <a:off x="10076610" y="1697067"/>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3" action="ppaction://hlinksldjump"/>
          </p:cNvPr>
          <p:cNvSpPr/>
          <p:nvPr/>
        </p:nvSpPr>
        <p:spPr>
          <a:xfrm>
            <a:off x="8134568" y="1710201"/>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4" action="ppaction://hlinksldjump"/>
          </p:cNvPr>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5"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6" action="ppaction://hlinksldjump"/>
          </p:cNvPr>
          <p:cNvSpPr/>
          <p:nvPr/>
        </p:nvSpPr>
        <p:spPr>
          <a:xfrm>
            <a:off x="2365352" y="1697067"/>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6" action="ppaction://hlinksldjump"/>
          </p:cNvPr>
          <p:cNvSpPr txBox="1"/>
          <p:nvPr/>
        </p:nvSpPr>
        <p:spPr>
          <a:xfrm>
            <a:off x="2376852" y="1846415"/>
            <a:ext cx="16897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Influencing Project Stakeholder</a:t>
            </a:r>
          </a:p>
        </p:txBody>
      </p:sp>
      <p:sp>
        <p:nvSpPr>
          <p:cNvPr id="39" name="TextBox 38">
            <a:hlinkClick r:id="rId5" action="ppaction://hlinksldjump"/>
          </p:cNvPr>
          <p:cNvSpPr txBox="1"/>
          <p:nvPr/>
        </p:nvSpPr>
        <p:spPr>
          <a:xfrm>
            <a:off x="4285026" y="1836473"/>
            <a:ext cx="1817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Effective Stakeholder Relationships</a:t>
            </a:r>
          </a:p>
        </p:txBody>
      </p:sp>
      <p:sp>
        <p:nvSpPr>
          <p:cNvPr id="40" name="TextBox 39">
            <a:hlinkClick r:id="rId4" action="ppaction://hlinksldjump"/>
          </p:cNvPr>
          <p:cNvSpPr txBox="1"/>
          <p:nvPr/>
        </p:nvSpPr>
        <p:spPr>
          <a:xfrm>
            <a:off x="6119421" y="1866088"/>
            <a:ext cx="20302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Stakeholder Management Essentials</a:t>
            </a:r>
          </a:p>
        </p:txBody>
      </p:sp>
      <p:sp>
        <p:nvSpPr>
          <p:cNvPr id="41" name="TextBox 40">
            <a:hlinkClick r:id="rId3" action="ppaction://hlinksldjump"/>
          </p:cNvPr>
          <p:cNvSpPr txBox="1"/>
          <p:nvPr/>
        </p:nvSpPr>
        <p:spPr>
          <a:xfrm>
            <a:off x="8052230" y="1895880"/>
            <a:ext cx="19990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BCS Professional Certificate in Stakeholder Management</a:t>
            </a:r>
          </a:p>
        </p:txBody>
      </p:sp>
      <p:sp>
        <p:nvSpPr>
          <p:cNvPr id="42" name="TextBox 41">
            <a:hlinkClick r:id="rId2" action="ppaction://hlinksldjump"/>
          </p:cNvPr>
          <p:cNvSpPr txBox="1"/>
          <p:nvPr/>
        </p:nvSpPr>
        <p:spPr>
          <a:xfrm>
            <a:off x="10158947" y="1844200"/>
            <a:ext cx="165053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Customer Service Excellence</a:t>
            </a:r>
          </a:p>
        </p:txBody>
      </p:sp>
      <p:grpSp>
        <p:nvGrpSpPr>
          <p:cNvPr id="6" name="Group 5"/>
          <p:cNvGrpSpPr/>
          <p:nvPr/>
        </p:nvGrpSpPr>
        <p:grpSpPr>
          <a:xfrm>
            <a:off x="299898" y="1697070"/>
            <a:ext cx="2076179" cy="4126936"/>
            <a:chOff x="299898" y="1697070"/>
            <a:chExt cx="2076179" cy="4126936"/>
          </a:xfrm>
        </p:grpSpPr>
        <p:sp>
          <p:nvSpPr>
            <p:cNvPr id="37" name="Rounded Rectangle 36">
              <a:hlinkClick r:id="rId7"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7" action="ppaction://hlinksldjump"/>
            </p:cNvPr>
            <p:cNvSpPr txBox="1"/>
            <p:nvPr/>
          </p:nvSpPr>
          <p:spPr>
            <a:xfrm>
              <a:off x="498403" y="1846415"/>
              <a:ext cx="16261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Supplier &amp; Contract Management</a:t>
              </a:r>
            </a:p>
          </p:txBody>
        </p:sp>
        <p:sp>
          <p:nvSpPr>
            <p:cNvPr id="43" name="TextBox 42">
              <a:hlinkClick r:id="rId8" action="ppaction://hlinksldjump"/>
            </p:cNvPr>
            <p:cNvSpPr txBox="1"/>
            <p:nvPr/>
          </p:nvSpPr>
          <p:spPr>
            <a:xfrm>
              <a:off x="299898" y="3731125"/>
              <a:ext cx="2076179"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This workshop will draw upon participants‘ experiences of good and bad supplier management, as well as using expert trainer input from trainers with experience of being suppliers and contract managers.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sp>
        <p:nvSpPr>
          <p:cNvPr id="45" name="TextBox 44"/>
          <p:cNvSpPr txBox="1"/>
          <p:nvPr/>
        </p:nvSpPr>
        <p:spPr>
          <a:xfrm>
            <a:off x="2318298" y="3774103"/>
            <a:ext cx="1916860"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Focuses on the key interpersonal skills that are required to manage the more demanding stakeholders you will come across as a project manager. using influence and persuasion.</a:t>
            </a:r>
          </a:p>
        </p:txBody>
      </p:sp>
      <p:sp>
        <p:nvSpPr>
          <p:cNvPr id="46" name="TextBox 45"/>
          <p:cNvSpPr txBox="1"/>
          <p:nvPr/>
        </p:nvSpPr>
        <p:spPr>
          <a:xfrm>
            <a:off x="4302116" y="3993042"/>
            <a:ext cx="180130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Improve the odds of project success with better stakeholder relationships.</a:t>
            </a:r>
          </a:p>
        </p:txBody>
      </p:sp>
      <p:sp>
        <p:nvSpPr>
          <p:cNvPr id="49" name="TextBox 48"/>
          <p:cNvSpPr txBox="1"/>
          <p:nvPr/>
        </p:nvSpPr>
        <p:spPr>
          <a:xfrm>
            <a:off x="6122812" y="3726363"/>
            <a:ext cx="2047167"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Learn how to effectively develop relationships with all individuals that impact their organisation.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Manage expectations, identify stakeholder needs and apply strategies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gain co-operation and support.</a:t>
            </a:r>
          </a:p>
        </p:txBody>
      </p:sp>
      <p:sp>
        <p:nvSpPr>
          <p:cNvPr id="51" name="TextBox 50"/>
          <p:cNvSpPr txBox="1"/>
          <p:nvPr/>
        </p:nvSpPr>
        <p:spPr>
          <a:xfrm>
            <a:off x="10001814" y="3702405"/>
            <a:ext cx="191686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Focuses on the latest thinking on how to deliver a differentiated customer experience via email and on the telephone. Brings awareness to the do’s and don’ts.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p:cNvSpPr/>
          <p:nvPr/>
        </p:nvSpPr>
        <p:spPr>
          <a:xfrm>
            <a:off x="6499178" y="2416158"/>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8432643" y="2337869"/>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9" name="Oval 58"/>
          <p:cNvSpPr/>
          <p:nvPr/>
        </p:nvSpPr>
        <p:spPr>
          <a:xfrm>
            <a:off x="10365703" y="2346423"/>
            <a:ext cx="1289301" cy="1255123"/>
          </a:xfrm>
          <a:prstGeom prst="ellipse">
            <a:avLst/>
          </a:prstGeom>
          <a:solidFill>
            <a:srgbClr val="808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9">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7" action="ppaction://hlinksldjump"/>
          </p:cNvPr>
          <p:cNvPicPr>
            <a:picLocks noChangeAspect="1"/>
          </p:cNvPicPr>
          <p:nvPr/>
        </p:nvPicPr>
        <p:blipFill>
          <a:blip r:embed="rId10">
            <a:clrChange>
              <a:clrFrom>
                <a:srgbClr val="000000"/>
              </a:clrFrom>
              <a:clrTo>
                <a:srgbClr val="000000">
                  <a:alpha val="0"/>
                </a:srgbClr>
              </a:clrTo>
            </a:clrChange>
          </a:blip>
          <a:stretch>
            <a:fillRect/>
          </a:stretch>
        </p:blipFill>
        <p:spPr>
          <a:xfrm>
            <a:off x="858062" y="2501141"/>
            <a:ext cx="906001" cy="906001"/>
          </a:xfrm>
          <a:prstGeom prst="rect">
            <a:avLst/>
          </a:prstGeom>
        </p:spPr>
      </p:pic>
      <p:pic>
        <p:nvPicPr>
          <p:cNvPr id="7" name="Picture 6">
            <a:hlinkClick r:id="rId6"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2714692" y="2518980"/>
            <a:ext cx="1014559" cy="1014559"/>
          </a:xfrm>
          <a:prstGeom prst="rect">
            <a:avLst/>
          </a:prstGeom>
        </p:spPr>
      </p:pic>
      <p:pic>
        <p:nvPicPr>
          <p:cNvPr id="8" name="Picture 7">
            <a:hlinkClick r:id="rId4" action="ppaction://hlinksldjump"/>
          </p:cNvPr>
          <p:cNvPicPr>
            <a:picLocks noChangeAspect="1"/>
          </p:cNvPicPr>
          <p:nvPr/>
        </p:nvPicPr>
        <p:blipFill>
          <a:blip r:embed="rId12">
            <a:clrChange>
              <a:clrFrom>
                <a:srgbClr val="000000"/>
              </a:clrFrom>
              <a:clrTo>
                <a:srgbClr val="000000">
                  <a:alpha val="0"/>
                </a:srgbClr>
              </a:clrTo>
            </a:clrChange>
          </a:blip>
          <a:stretch>
            <a:fillRect/>
          </a:stretch>
        </p:blipFill>
        <p:spPr>
          <a:xfrm>
            <a:off x="6596049" y="2478767"/>
            <a:ext cx="1094984" cy="1094984"/>
          </a:xfrm>
          <a:prstGeom prst="rect">
            <a:avLst/>
          </a:prstGeom>
        </p:spPr>
      </p:pic>
      <p:pic>
        <p:nvPicPr>
          <p:cNvPr id="9" name="Picture 8">
            <a:hlinkClick r:id="rId5" action="ppaction://hlinksldjump"/>
          </p:cNvPr>
          <p:cNvPicPr>
            <a:picLocks noChangeAspect="1"/>
          </p:cNvPicPr>
          <p:nvPr/>
        </p:nvPicPr>
        <p:blipFill>
          <a:blip r:embed="rId13">
            <a:clrChange>
              <a:clrFrom>
                <a:srgbClr val="000000"/>
              </a:clrFrom>
              <a:clrTo>
                <a:srgbClr val="000000">
                  <a:alpha val="0"/>
                </a:srgbClr>
              </a:clrTo>
            </a:clrChange>
          </a:blip>
          <a:stretch>
            <a:fillRect/>
          </a:stretch>
        </p:blipFill>
        <p:spPr>
          <a:xfrm>
            <a:off x="4803397" y="2608240"/>
            <a:ext cx="836038" cy="836038"/>
          </a:xfrm>
          <a:prstGeom prst="rect">
            <a:avLst/>
          </a:prstGeom>
        </p:spPr>
      </p:pic>
      <p:pic>
        <p:nvPicPr>
          <p:cNvPr id="14" name="Picture 13">
            <a:hlinkClick r:id="rId3" action="ppaction://hlinksldjump"/>
          </p:cNvPr>
          <p:cNvPicPr>
            <a:picLocks noChangeAspect="1"/>
          </p:cNvPicPr>
          <p:nvPr/>
        </p:nvPicPr>
        <p:blipFill>
          <a:blip r:embed="rId14">
            <a:clrChange>
              <a:clrFrom>
                <a:srgbClr val="000000"/>
              </a:clrFrom>
              <a:clrTo>
                <a:srgbClr val="000000">
                  <a:alpha val="0"/>
                </a:srgbClr>
              </a:clrTo>
            </a:clrChange>
          </a:blip>
          <a:stretch>
            <a:fillRect/>
          </a:stretch>
        </p:blipFill>
        <p:spPr>
          <a:xfrm>
            <a:off x="8759266" y="2543814"/>
            <a:ext cx="669231" cy="843231"/>
          </a:xfrm>
          <a:prstGeom prst="rect">
            <a:avLst/>
          </a:prstGeom>
        </p:spPr>
      </p:pic>
      <p:pic>
        <p:nvPicPr>
          <p:cNvPr id="15" name="Picture 14">
            <a:hlinkClick r:id="rId2" action="ppaction://hlinksldjump"/>
          </p:cNvPr>
          <p:cNvPicPr>
            <a:picLocks noChangeAspect="1"/>
          </p:cNvPicPr>
          <p:nvPr/>
        </p:nvPicPr>
        <p:blipFill>
          <a:blip r:embed="rId15">
            <a:clrChange>
              <a:clrFrom>
                <a:srgbClr val="000000"/>
              </a:clrFrom>
              <a:clrTo>
                <a:srgbClr val="000000">
                  <a:alpha val="0"/>
                </a:srgbClr>
              </a:clrTo>
            </a:clrChange>
          </a:blip>
          <a:stretch>
            <a:fillRect/>
          </a:stretch>
        </p:blipFill>
        <p:spPr>
          <a:xfrm>
            <a:off x="10576760" y="2509895"/>
            <a:ext cx="933098" cy="933098"/>
          </a:xfrm>
          <a:prstGeom prst="rect">
            <a:avLst/>
          </a:prstGeom>
        </p:spPr>
      </p:pic>
      <p:pic>
        <p:nvPicPr>
          <p:cNvPr id="54" name="Picture 53">
            <a:hlinkClick r:id="rId16"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55" name="Right Arrow 54">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2" name="Footer Placeholder 11">
            <a:extLst>
              <a:ext uri="{FF2B5EF4-FFF2-40B4-BE49-F238E27FC236}">
                <a16:creationId xmlns:a16="http://schemas.microsoft.com/office/drawing/2014/main" id="{325ED549-EE53-C17A-C973-93630104D55D}"/>
              </a:ext>
            </a:extLst>
          </p:cNvPr>
          <p:cNvSpPr>
            <a:spLocks noGrp="1"/>
          </p:cNvSpPr>
          <p:nvPr>
            <p:ph type="ftr" sz="quarter" idx="11"/>
          </p:nvPr>
        </p:nvSpPr>
        <p:spPr/>
        <p:txBody>
          <a:bodyPr/>
          <a:lstStyle/>
          <a:p>
            <a:r>
              <a:rPr lang="en-GB"/>
              <a:t>Smart Training Potential</a:t>
            </a:r>
          </a:p>
        </p:txBody>
      </p:sp>
      <p:sp>
        <p:nvSpPr>
          <p:cNvPr id="13" name="Slide Number Placeholder 12">
            <a:extLst>
              <a:ext uri="{FF2B5EF4-FFF2-40B4-BE49-F238E27FC236}">
                <a16:creationId xmlns:a16="http://schemas.microsoft.com/office/drawing/2014/main" id="{09C39FAD-909F-2525-17B6-D707E54C49CF}"/>
              </a:ext>
            </a:extLst>
          </p:cNvPr>
          <p:cNvSpPr>
            <a:spLocks noGrp="1"/>
          </p:cNvSpPr>
          <p:nvPr>
            <p:ph type="sldNum" sz="quarter" idx="12"/>
          </p:nvPr>
        </p:nvSpPr>
        <p:spPr/>
        <p:txBody>
          <a:bodyPr/>
          <a:lstStyle/>
          <a:p>
            <a:fld id="{9F83D49E-CAEC-45A8-9C29-E3755C42201B}" type="slidenum">
              <a:rPr lang="en-GB" smtClean="0"/>
              <a:t>167</a:t>
            </a:fld>
            <a:endParaRPr lang="en-GB"/>
          </a:p>
        </p:txBody>
      </p:sp>
    </p:spTree>
    <p:extLst>
      <p:ext uri="{BB962C8B-B14F-4D97-AF65-F5344CB8AC3E}">
        <p14:creationId xmlns:p14="http://schemas.microsoft.com/office/powerpoint/2010/main" val="67228714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 action="ppaction://hlinkshowjump?jump=nextslide"/>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Stakeholder Management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2"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3" action="ppaction://hlinksldjump"/>
          </p:cNvPr>
          <p:cNvSpPr/>
          <p:nvPr/>
        </p:nvSpPr>
        <p:spPr>
          <a:xfrm>
            <a:off x="2325713" y="1697070"/>
            <a:ext cx="1870026"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3" action="ppaction://hlinksldjump"/>
          </p:cNvPr>
          <p:cNvSpPr txBox="1"/>
          <p:nvPr/>
        </p:nvSpPr>
        <p:spPr>
          <a:xfrm>
            <a:off x="2376852" y="1846415"/>
            <a:ext cx="16897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Delivering Customer Service Excellence</a:t>
            </a:r>
          </a:p>
        </p:txBody>
      </p:sp>
      <p:sp>
        <p:nvSpPr>
          <p:cNvPr id="39" name="TextBox 38">
            <a:hlinkClick r:id="rId2" action="ppaction://hlinksldjump"/>
          </p:cNvPr>
          <p:cNvSpPr txBox="1"/>
          <p:nvPr/>
        </p:nvSpPr>
        <p:spPr>
          <a:xfrm>
            <a:off x="4219472" y="1803546"/>
            <a:ext cx="197305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Expert Complaint Handling to Build &amp; Retain Customer Relationships</a:t>
            </a:r>
          </a:p>
        </p:txBody>
      </p:sp>
      <p:grpSp>
        <p:nvGrpSpPr>
          <p:cNvPr id="6" name="Group 5"/>
          <p:cNvGrpSpPr/>
          <p:nvPr/>
        </p:nvGrpSpPr>
        <p:grpSpPr>
          <a:xfrm>
            <a:off x="379253" y="1697070"/>
            <a:ext cx="1901038" cy="3885521"/>
            <a:chOff x="379253" y="1697070"/>
            <a:chExt cx="1901038" cy="3885521"/>
          </a:xfrm>
        </p:grpSpPr>
        <p:sp>
          <p:nvSpPr>
            <p:cNvPr id="37" name="Rounded Rectangle 36">
              <a:hlinkClick r:id="rId4"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4" action="ppaction://hlinksldjump"/>
            </p:cNvPr>
            <p:cNvSpPr txBox="1"/>
            <p:nvPr/>
          </p:nvSpPr>
          <p:spPr>
            <a:xfrm>
              <a:off x="379253" y="1803499"/>
              <a:ext cx="18485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Improving the Customer Experience</a:t>
              </a:r>
            </a:p>
          </p:txBody>
        </p:sp>
        <p:sp>
          <p:nvSpPr>
            <p:cNvPr id="43" name="TextBox 42">
              <a:hlinkClick r:id="rId5" action="ppaction://hlinksldjump"/>
            </p:cNvPr>
            <p:cNvSpPr txBox="1"/>
            <p:nvPr/>
          </p:nvSpPr>
          <p:spPr>
            <a:xfrm>
              <a:off x="379253" y="3644431"/>
              <a:ext cx="190103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Offering the best practice techniques that will enable your organisation to develop a customer-centric customer service process at every touchpoint.</a:t>
              </a:r>
            </a:p>
          </p:txBody>
        </p:sp>
      </p:grpSp>
      <p:sp>
        <p:nvSpPr>
          <p:cNvPr id="45" name="TextBox 44"/>
          <p:cNvSpPr txBox="1"/>
          <p:nvPr/>
        </p:nvSpPr>
        <p:spPr>
          <a:xfrm>
            <a:off x="2281800" y="3642740"/>
            <a:ext cx="1986996"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Build on existing skills, confidently resolve any challenging situations and take away practical, simple and effective tools and models that will immediately improve the service levels they and their department provide.</a:t>
            </a:r>
          </a:p>
        </p:txBody>
      </p:sp>
      <p:sp>
        <p:nvSpPr>
          <p:cNvPr id="46" name="TextBox 45"/>
          <p:cNvSpPr txBox="1"/>
          <p:nvPr/>
        </p:nvSpPr>
        <p:spPr>
          <a:xfrm>
            <a:off x="4219472" y="3628666"/>
            <a:ext cx="2008277"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Develop a personal action plan identifying the key changes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make, and skills to practice, to ensure you stay calm at all times regardless of the pressure of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situation.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6">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4" action="ppaction://hlinksldjump"/>
          </p:cNvPr>
          <p:cNvPicPr>
            <a:picLocks noChangeAspect="1"/>
          </p:cNvPicPr>
          <p:nvPr/>
        </p:nvPicPr>
        <p:blipFill>
          <a:blip r:embed="rId7">
            <a:clrChange>
              <a:clrFrom>
                <a:srgbClr val="000000"/>
              </a:clrFrom>
              <a:clrTo>
                <a:srgbClr val="000000">
                  <a:alpha val="0"/>
                </a:srgbClr>
              </a:clrTo>
            </a:clrChange>
          </a:blip>
          <a:stretch>
            <a:fillRect/>
          </a:stretch>
        </p:blipFill>
        <p:spPr>
          <a:xfrm>
            <a:off x="758826" y="2463619"/>
            <a:ext cx="1004129" cy="1004129"/>
          </a:xfrm>
          <a:prstGeom prst="rect">
            <a:avLst/>
          </a:prstGeom>
        </p:spPr>
      </p:pic>
      <p:pic>
        <p:nvPicPr>
          <p:cNvPr id="7" name="Picture 6">
            <a:hlinkClick r:id="rId3" action="ppaction://hlinksldjump"/>
          </p:cNvPr>
          <p:cNvPicPr>
            <a:picLocks noChangeAspect="1"/>
          </p:cNvPicPr>
          <p:nvPr/>
        </p:nvPicPr>
        <p:blipFill>
          <a:blip r:embed="rId8">
            <a:clrChange>
              <a:clrFrom>
                <a:srgbClr val="000000"/>
              </a:clrFrom>
              <a:clrTo>
                <a:srgbClr val="000000">
                  <a:alpha val="0"/>
                </a:srgbClr>
              </a:clrTo>
            </a:clrChange>
          </a:blip>
          <a:stretch>
            <a:fillRect/>
          </a:stretch>
        </p:blipFill>
        <p:spPr>
          <a:xfrm>
            <a:off x="2819983" y="2595988"/>
            <a:ext cx="861973" cy="861973"/>
          </a:xfrm>
          <a:prstGeom prst="rect">
            <a:avLst/>
          </a:prstGeom>
        </p:spPr>
      </p:pic>
      <p:pic>
        <p:nvPicPr>
          <p:cNvPr id="8" name="Picture 7">
            <a:hlinkClick r:id="rId2"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4704232" y="2528843"/>
            <a:ext cx="961439" cy="938905"/>
          </a:xfrm>
          <a:prstGeom prst="rect">
            <a:avLst/>
          </a:prstGeom>
        </p:spPr>
      </p:pic>
      <p:pic>
        <p:nvPicPr>
          <p:cNvPr id="32" name="Picture 31">
            <a:hlinkClick r:id="rId10" action="ppaction://hlinksldjump"/>
          </p:cNvPr>
          <p:cNvPicPr>
            <a:picLocks noChangeAspect="1"/>
          </p:cNvPicPr>
          <p:nvPr/>
        </p:nvPicPr>
        <p:blipFill>
          <a:blip r:embed="rId6">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40" name="Right Arrow 39">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0" name="Footer Placeholder 9">
            <a:extLst>
              <a:ext uri="{FF2B5EF4-FFF2-40B4-BE49-F238E27FC236}">
                <a16:creationId xmlns:a16="http://schemas.microsoft.com/office/drawing/2014/main" id="{97477091-7380-2539-81BA-3907CFEC1EA3}"/>
              </a:ext>
            </a:extLst>
          </p:cNvPr>
          <p:cNvSpPr>
            <a:spLocks noGrp="1"/>
          </p:cNvSpPr>
          <p:nvPr>
            <p:ph type="ftr" sz="quarter" idx="11"/>
          </p:nvPr>
        </p:nvSpPr>
        <p:spPr/>
        <p:txBody>
          <a:bodyPr/>
          <a:lstStyle/>
          <a:p>
            <a:r>
              <a:rPr lang="en-GB"/>
              <a:t>Smart Training Potential</a:t>
            </a:r>
          </a:p>
        </p:txBody>
      </p:sp>
      <p:sp>
        <p:nvSpPr>
          <p:cNvPr id="12" name="Slide Number Placeholder 11">
            <a:extLst>
              <a:ext uri="{FF2B5EF4-FFF2-40B4-BE49-F238E27FC236}">
                <a16:creationId xmlns:a16="http://schemas.microsoft.com/office/drawing/2014/main" id="{4B75A707-13A3-8943-3BF3-D0A2892C1DB7}"/>
              </a:ext>
            </a:extLst>
          </p:cNvPr>
          <p:cNvSpPr>
            <a:spLocks noGrp="1"/>
          </p:cNvSpPr>
          <p:nvPr>
            <p:ph type="sldNum" sz="quarter" idx="12"/>
          </p:nvPr>
        </p:nvSpPr>
        <p:spPr/>
        <p:txBody>
          <a:bodyPr/>
          <a:lstStyle/>
          <a:p>
            <a:fld id="{9F83D49E-CAEC-45A8-9C29-E3755C42201B}" type="slidenum">
              <a:rPr lang="en-GB" smtClean="0"/>
              <a:t>168</a:t>
            </a:fld>
            <a:endParaRPr lang="en-GB"/>
          </a:p>
        </p:txBody>
      </p:sp>
    </p:spTree>
    <p:extLst>
      <p:ext uri="{BB962C8B-B14F-4D97-AF65-F5344CB8AC3E}">
        <p14:creationId xmlns:p14="http://schemas.microsoft.com/office/powerpoint/2010/main" val="29614293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3338"/>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rgbClr val="7CB538"/>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Supplier and contract management</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084606"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Smart supplier management begins when a supplier is appointed, and the bulk of responsibility usually transfers at this point from procurement specialists to operational managers - functions such as supply chain, manufacturing, maintenance, facilities, and service delivery. There are four main activities involved with supplier management: supplier relationship management, performance and contract management, supplier development and improvement and, governance and risk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89742" y="2504315"/>
            <a:ext cx="10841030"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workshop will draw upon participants‘ experiences of good and bad supplier management, as well as using expert trainer input from trainers with experience of being suppliers and contract managers.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and construct simple and effective processes for supplier governance and relationship management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Recognise and use the stages of the contract management cycle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the most appropriate hard and soft performance measures with your suppliers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Spot common problems and pitfalls in contract and supplier management and employ effective strategies for dealing with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352447" y="4912860"/>
            <a:ext cx="2743658"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2 x 3 hr virtual session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6-8 hrs on-demand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30 mins coaching (optional extra for teams)</a:t>
            </a:r>
          </a:p>
        </p:txBody>
      </p:sp>
      <p:sp>
        <p:nvSpPr>
          <p:cNvPr id="22" name="Rectangle 21"/>
          <p:cNvSpPr/>
          <p:nvPr/>
        </p:nvSpPr>
        <p:spPr>
          <a:xfrm>
            <a:off x="7372985" y="4912860"/>
            <a:ext cx="274365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£625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£4,925 group booking</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3431568" y="4945052"/>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31" name="Right Arrow 30">
            <a:hlinkClick r:id="" action="ppaction://hlinkshowjump?jump=nextslide"/>
          </p:cNvPr>
          <p:cNvSpPr/>
          <p:nvPr/>
        </p:nvSpPr>
        <p:spPr>
          <a:xfrm>
            <a:off x="11260379" y="606622"/>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2" name="Right Arrow 3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F7A947B3-CAFB-3396-F00C-39A425094654}"/>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5B2F987D-1F69-C753-F04B-1ACB6F03EED9}"/>
              </a:ext>
            </a:extLst>
          </p:cNvPr>
          <p:cNvSpPr>
            <a:spLocks noGrp="1"/>
          </p:cNvSpPr>
          <p:nvPr>
            <p:ph type="sldNum" sz="quarter" idx="12"/>
          </p:nvPr>
        </p:nvSpPr>
        <p:spPr/>
        <p:txBody>
          <a:bodyPr/>
          <a:lstStyle/>
          <a:p>
            <a:fld id="{9F83D49E-CAEC-45A8-9C29-E3755C42201B}" type="slidenum">
              <a:rPr lang="en-GB" smtClean="0"/>
              <a:t>169</a:t>
            </a:fld>
            <a:endParaRPr lang="en-GB"/>
          </a:p>
        </p:txBody>
      </p:sp>
    </p:spTree>
    <p:extLst>
      <p:ext uri="{BB962C8B-B14F-4D97-AF65-F5344CB8AC3E}">
        <p14:creationId xmlns:p14="http://schemas.microsoft.com/office/powerpoint/2010/main" val="2139008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3"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4"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Foundation in Business Analysis</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4805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first step in a career path of business analysis. Understand how to identify and evaluate options for improving your business, develop skills and knowledge to support successful business change programmes within your organisation.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2" y="2115865"/>
            <a:ext cx="11137419"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Designed for those who want to understand business analysis, support change and improve business processes.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Suitable for business analysts, business managers, business change managers, project managers and members of their teams.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How to identify and evaluate option for improving your business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Investigative techniques, including interviews, workshops prototyping and scenarios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How to categorise, analyse and manage stakeholders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Making a business case and assessing feasibility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How to document, manage and validate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5">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00388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3 days			        N/A                                                                                             </a:t>
            </a:r>
            <a:r>
              <a:rPr lang="en-GB" sz="1400">
                <a:solidFill>
                  <a:prstClr val="white"/>
                </a:solidFill>
                <a:latin typeface="Calibri" panose="020F0502020204030204"/>
              </a:rPr>
              <a:t>From </a:t>
            </a: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£770 per person  |  £3,000 group booking</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hlinkClick r:id="rId6"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6" action="ppaction://hlinksldjump"/>
          </p:cNvPr>
          <p:cNvPicPr>
            <a:picLocks noChangeAspect="1"/>
          </p:cNvPicPr>
          <p:nvPr/>
        </p:nvPicPr>
        <p:blipFill>
          <a:blip r:embed="rId5">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8D1D88F4-530E-1C54-3D43-17B510984CDD}"/>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D06DA69A-BC1D-E59A-A949-046226E80625}"/>
              </a:ext>
            </a:extLst>
          </p:cNvPr>
          <p:cNvSpPr>
            <a:spLocks noGrp="1"/>
          </p:cNvSpPr>
          <p:nvPr>
            <p:ph type="sldNum" sz="quarter" idx="12"/>
          </p:nvPr>
        </p:nvSpPr>
        <p:spPr/>
        <p:txBody>
          <a:bodyPr/>
          <a:lstStyle/>
          <a:p>
            <a:fld id="{9F83D49E-CAEC-45A8-9C29-E3755C42201B}" type="slidenum">
              <a:rPr lang="en-GB" smtClean="0"/>
              <a:t>17</a:t>
            </a:fld>
            <a:endParaRPr lang="en-GB"/>
          </a:p>
        </p:txBody>
      </p:sp>
    </p:spTree>
    <p:extLst>
      <p:ext uri="{BB962C8B-B14F-4D97-AF65-F5344CB8AC3E}">
        <p14:creationId xmlns:p14="http://schemas.microsoft.com/office/powerpoint/2010/main" val="181572135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3338"/>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Influencing Project Stakeholder</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08460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practical one-day course focuses on the key interpersonal skills that are required to manage the more demanding stakeholders you will come across as a project manager. The course is focused on using influence and persuasion and how to use these skills effectively with stakeholders at all levels. The content will also highlight the best ways to get support for your project approach and how lacking specific authority need not be a complete barrier to getting stakeholders on board.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84485" y="2181159"/>
            <a:ext cx="11423030"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Suited to all project managers who find managing certain stakeholders a real challenge.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Appreciate how stakeholder management is undertaken throughout the project lifecycle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and manage all relevant stakeholders successfully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Get agreement to either a ‘Waterfall’ or ‘Agile’ approach to your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Influence stakeholders more effectively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Get things achieved despite having little or no direct authority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Provide constructive feedback where the messages are difficult or sensitive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Minimise and manage conflict situations positively.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352447" y="4912860"/>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1 day</a:t>
            </a:r>
          </a:p>
        </p:txBody>
      </p:sp>
      <p:sp>
        <p:nvSpPr>
          <p:cNvPr id="23" name="Rectangle 22"/>
          <p:cNvSpPr/>
          <p:nvPr/>
        </p:nvSpPr>
        <p:spPr>
          <a:xfrm>
            <a:off x="3431568" y="4945052"/>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8" name="Right Arrow 27">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E80FE248-00B1-8378-223F-818D3046877D}"/>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A1DD778B-FB77-030D-331E-B28709CB1A61}"/>
              </a:ext>
            </a:extLst>
          </p:cNvPr>
          <p:cNvSpPr>
            <a:spLocks noGrp="1"/>
          </p:cNvSpPr>
          <p:nvPr>
            <p:ph type="sldNum" sz="quarter" idx="12"/>
          </p:nvPr>
        </p:nvSpPr>
        <p:spPr/>
        <p:txBody>
          <a:bodyPr/>
          <a:lstStyle/>
          <a:p>
            <a:fld id="{9F83D49E-CAEC-45A8-9C29-E3755C42201B}" type="slidenum">
              <a:rPr lang="en-GB" smtClean="0"/>
              <a:t>170</a:t>
            </a:fld>
            <a:endParaRPr lang="en-GB"/>
          </a:p>
        </p:txBody>
      </p:sp>
    </p:spTree>
    <p:extLst>
      <p:ext uri="{BB962C8B-B14F-4D97-AF65-F5344CB8AC3E}">
        <p14:creationId xmlns:p14="http://schemas.microsoft.com/office/powerpoint/2010/main" val="106113613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3338"/>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Effective Stakeholder Relationships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084606"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Improve the odds of project success with better stakeholder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 critical factor in project approval and ultimate success is the relationship between the project manager and the stakeholder groups. In this short course, you will learn how to build better and more trusting relationships by exploring the dynamics of how stakeholders intersect, act, and react to each other. You'll also explore ways to avoid focusing on the needs and interests of one stakeholder group over another to ensure a successful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89742" y="2504315"/>
            <a:ext cx="10841030" cy="2139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None are mandatory however we recommend reading the Scrum Guide prior to attending this course (available at www.scrumguides.org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Who or what a stakeholder 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The intersection of stakeholders, stakeholder groups, and their expectations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organisational alignment of stakeholders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Managing stakeholder expectations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Six stages of a relationship-building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Levels of stakeholder "engagement"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Effect of stakeholder relationship management</a:t>
            </a: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3431568" y="4945052"/>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E538F294-A0D4-874B-D02A-9BC07BFD2BCC}"/>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5A21377F-B041-52B9-6D05-297852FB0F88}"/>
              </a:ext>
            </a:extLst>
          </p:cNvPr>
          <p:cNvSpPr>
            <a:spLocks noGrp="1"/>
          </p:cNvSpPr>
          <p:nvPr>
            <p:ph type="sldNum" sz="quarter" idx="12"/>
          </p:nvPr>
        </p:nvSpPr>
        <p:spPr/>
        <p:txBody>
          <a:bodyPr/>
          <a:lstStyle/>
          <a:p>
            <a:fld id="{9F83D49E-CAEC-45A8-9C29-E3755C42201B}" type="slidenum">
              <a:rPr lang="en-GB" smtClean="0"/>
              <a:t>171</a:t>
            </a:fld>
            <a:endParaRPr lang="en-GB"/>
          </a:p>
        </p:txBody>
      </p:sp>
    </p:spTree>
    <p:extLst>
      <p:ext uri="{BB962C8B-B14F-4D97-AF65-F5344CB8AC3E}">
        <p14:creationId xmlns:p14="http://schemas.microsoft.com/office/powerpoint/2010/main" val="27636872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3338"/>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Stakeholder Management Essentials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08460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Delegates attending this 1-day Stakeholder Management essentials training course will learn how to effectively develop relationships with all individuals that impact their organisation. Delegates will further learn how to manage expectations and goals, identify stakeholder needs and apply strategies to gain co-operation and support.</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2318971"/>
            <a:ext cx="10841030"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will benefit managers who deal with stakeholders that require training in effective persuasion and influence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Developing successful working relationships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Setting realistic but challenging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Establish trust and cooperation from all individuals in your business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Clearly convey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How to deal with challenging personalities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Stakeholder cooperation and collaboration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Developing a persuasive tone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352447" y="4912860"/>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1 day</a:t>
            </a:r>
          </a:p>
        </p:txBody>
      </p:sp>
      <p:sp>
        <p:nvSpPr>
          <p:cNvPr id="22" name="Rectangle 21"/>
          <p:cNvSpPr/>
          <p:nvPr/>
        </p:nvSpPr>
        <p:spPr>
          <a:xfrm>
            <a:off x="7372985" y="4912860"/>
            <a:ext cx="2743658" cy="2616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bg1"/>
                </a:solidFill>
                <a:effectLst/>
                <a:uLnTx/>
                <a:uFillTx/>
                <a:latin typeface="Calibri" panose="020F0502020204030204"/>
                <a:ea typeface="+mn-ea"/>
                <a:cs typeface="+mn-cs"/>
              </a:rPr>
              <a:t>£</a:t>
            </a:r>
            <a:r>
              <a:rPr lang="en-GB" sz="1100" b="1">
                <a:solidFill>
                  <a:schemeClr val="bg1"/>
                </a:solidFill>
                <a:latin typeface="Calibri" panose="020F0502020204030204"/>
              </a:rPr>
              <a:t>1,650</a:t>
            </a:r>
            <a:r>
              <a:rPr kumimoji="0" lang="en-GB" sz="1100" b="1" i="0" u="none" strike="noStrike" kern="1200" cap="none" spc="0" normalizeH="0" baseline="0" noProof="0">
                <a:ln>
                  <a:noFill/>
                </a:ln>
                <a:solidFill>
                  <a:schemeClr val="bg1"/>
                </a:solidFill>
                <a:effectLst/>
                <a:uLnTx/>
                <a:uFillTx/>
                <a:latin typeface="Calibri" panose="020F0502020204030204"/>
                <a:ea typeface="+mn-ea"/>
                <a:cs typeface="+mn-cs"/>
              </a:rPr>
              <a:t> per person</a:t>
            </a:r>
          </a:p>
        </p:txBody>
      </p:sp>
      <p:sp>
        <p:nvSpPr>
          <p:cNvPr id="23" name="Rectangle 22"/>
          <p:cNvSpPr/>
          <p:nvPr/>
        </p:nvSpPr>
        <p:spPr>
          <a:xfrm>
            <a:off x="3431568" y="4945052"/>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30" name="Right Arrow 29">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BBE0C15A-0C35-59BA-63FF-E98102D06118}"/>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78146BF0-55F7-F42D-BB07-29B8F99C4E89}"/>
              </a:ext>
            </a:extLst>
          </p:cNvPr>
          <p:cNvSpPr>
            <a:spLocks noGrp="1"/>
          </p:cNvSpPr>
          <p:nvPr>
            <p:ph type="sldNum" sz="quarter" idx="12"/>
          </p:nvPr>
        </p:nvSpPr>
        <p:spPr/>
        <p:txBody>
          <a:bodyPr/>
          <a:lstStyle/>
          <a:p>
            <a:fld id="{9F83D49E-CAEC-45A8-9C29-E3755C42201B}" type="slidenum">
              <a:rPr lang="en-GB" smtClean="0"/>
              <a:t>172</a:t>
            </a:fld>
            <a:endParaRPr lang="en-GB"/>
          </a:p>
        </p:txBody>
      </p:sp>
    </p:spTree>
    <p:extLst>
      <p:ext uri="{BB962C8B-B14F-4D97-AF65-F5344CB8AC3E}">
        <p14:creationId xmlns:p14="http://schemas.microsoft.com/office/powerpoint/2010/main" val="69482951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3338"/>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400941" y="1634407"/>
            <a:ext cx="10841030"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will benefit managers who deal with stakeholders that require training in effective persuasion and influence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Developing successful working relationships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Setting realistic but challenging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Establish trust and cooperation from all individuals in your business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Clearly convey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How to deal with challenging personalities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Stakeholder cooperation and collaboration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Developing a persuasive tone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352447" y="4912860"/>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1 day</a:t>
            </a:r>
          </a:p>
        </p:txBody>
      </p:sp>
      <p:sp>
        <p:nvSpPr>
          <p:cNvPr id="22" name="Rectangle 21"/>
          <p:cNvSpPr/>
          <p:nvPr/>
        </p:nvSpPr>
        <p:spPr>
          <a:xfrm>
            <a:off x="7372985" y="4912860"/>
            <a:ext cx="2743658" cy="2616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Calibri" panose="020F0502020204030204"/>
                <a:ea typeface="+mn-ea"/>
                <a:cs typeface="+mn-cs"/>
              </a:rPr>
              <a:t>£</a:t>
            </a:r>
            <a:r>
              <a:rPr lang="en-GB" sz="1100" b="1">
                <a:solidFill>
                  <a:srgbClr val="FFFFFF"/>
                </a:solidFill>
                <a:latin typeface="Calibri" panose="020F0502020204030204"/>
              </a:rPr>
              <a:t>1,750</a:t>
            </a:r>
            <a:r>
              <a:rPr kumimoji="0" lang="en-GB" sz="1100" b="1" i="0" u="none" strike="noStrike" kern="1200" cap="none" spc="0" normalizeH="0" baseline="0" noProof="0">
                <a:ln>
                  <a:noFill/>
                </a:ln>
                <a:solidFill>
                  <a:srgbClr val="FFFFFF"/>
                </a:solidFill>
                <a:effectLst/>
                <a:uLnTx/>
                <a:uFillTx/>
                <a:latin typeface="Calibri" panose="020F0502020204030204"/>
                <a:ea typeface="+mn-ea"/>
                <a:cs typeface="+mn-cs"/>
              </a:rPr>
              <a:t> per person</a:t>
            </a:r>
          </a:p>
        </p:txBody>
      </p:sp>
      <p:sp>
        <p:nvSpPr>
          <p:cNvPr id="23" name="Rectangle 22"/>
          <p:cNvSpPr/>
          <p:nvPr/>
        </p:nvSpPr>
        <p:spPr>
          <a:xfrm>
            <a:off x="3431568" y="4945052"/>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7" name="Rectangle 6"/>
          <p:cNvSpPr/>
          <p:nvPr/>
        </p:nvSpPr>
        <p:spPr>
          <a:xfrm>
            <a:off x="0" y="969164"/>
            <a:ext cx="922725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n-ea"/>
                <a:cs typeface="+mn-cs"/>
              </a:rPr>
              <a:t>BCS Professional Certificate in Stakeholder Management</a:t>
            </a:r>
          </a:p>
        </p:txBody>
      </p:sp>
      <p:sp>
        <p:nvSpPr>
          <p:cNvPr id="30" name="Right Arrow 29">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AFD561D1-EB99-A764-E966-B5CDAEED7576}"/>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135AABEB-F8E6-F527-1A43-CEDCA841FF3E}"/>
              </a:ext>
            </a:extLst>
          </p:cNvPr>
          <p:cNvSpPr>
            <a:spLocks noGrp="1"/>
          </p:cNvSpPr>
          <p:nvPr>
            <p:ph type="sldNum" sz="quarter" idx="12"/>
          </p:nvPr>
        </p:nvSpPr>
        <p:spPr/>
        <p:txBody>
          <a:bodyPr/>
          <a:lstStyle/>
          <a:p>
            <a:fld id="{9F83D49E-CAEC-45A8-9C29-E3755C42201B}" type="slidenum">
              <a:rPr lang="en-GB" smtClean="0"/>
              <a:t>173</a:t>
            </a:fld>
            <a:endParaRPr lang="en-GB"/>
          </a:p>
        </p:txBody>
      </p:sp>
    </p:spTree>
    <p:extLst>
      <p:ext uri="{BB962C8B-B14F-4D97-AF65-F5344CB8AC3E}">
        <p14:creationId xmlns:p14="http://schemas.microsoft.com/office/powerpoint/2010/main" val="361712395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3338"/>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Customer Service Excellence</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43298" y="1453222"/>
            <a:ext cx="110846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one-day workshop focuses on the latest thinking on how to deliver a differentiated customer experience via email and on the telephone. Being aware of the do’s and don’ts makes a difference in developing long-term customer loyalty.</a:t>
            </a: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43298" y="1959515"/>
            <a:ext cx="10841030" cy="27238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course is suitable for anyone working in a customer service capacity that wishes to focus on their emails and use of social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Recognise the specific skills, mind-set and behaviours required to deliver excellent service via the telephone, e-mail and social media.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a template of best practice for telephone and on-line communication which projects and supports the brand image of their organisation.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Respond to customers in a timely way by making the right choice of communication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effective questioning techniques in written communication to establish the root cause of customer issues and 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Assertively manage customer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Handle customer dissatisfaction with confidence.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Construct an action plan for use when back in the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3431568" y="4945052"/>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B99D17BD-6542-AA33-34F0-0B6656AA5D3A}"/>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258111A7-D696-7249-129E-977AD8358C9E}"/>
              </a:ext>
            </a:extLst>
          </p:cNvPr>
          <p:cNvSpPr>
            <a:spLocks noGrp="1"/>
          </p:cNvSpPr>
          <p:nvPr>
            <p:ph type="sldNum" sz="quarter" idx="12"/>
          </p:nvPr>
        </p:nvSpPr>
        <p:spPr/>
        <p:txBody>
          <a:bodyPr/>
          <a:lstStyle/>
          <a:p>
            <a:fld id="{9F83D49E-CAEC-45A8-9C29-E3755C42201B}" type="slidenum">
              <a:rPr lang="en-GB" smtClean="0"/>
              <a:t>174</a:t>
            </a:fld>
            <a:endParaRPr lang="en-GB"/>
          </a:p>
        </p:txBody>
      </p:sp>
    </p:spTree>
    <p:extLst>
      <p:ext uri="{BB962C8B-B14F-4D97-AF65-F5344CB8AC3E}">
        <p14:creationId xmlns:p14="http://schemas.microsoft.com/office/powerpoint/2010/main" val="123460961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3338"/>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Improving the Customer Experience</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43298" y="1453222"/>
            <a:ext cx="110846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course is full of best practice tips and techniques that will enable your organisation to develop a customer-centric customer service process at every touchpoint.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Are you attracting customers or driving them away without knowing why? This course will help you identify the answers to both questions.</a:t>
            </a:r>
          </a:p>
        </p:txBody>
      </p:sp>
      <p:sp>
        <p:nvSpPr>
          <p:cNvPr id="17" name="TextBox 16"/>
          <p:cNvSpPr txBox="1"/>
          <p:nvPr/>
        </p:nvSpPr>
        <p:spPr>
          <a:xfrm>
            <a:off x="443298" y="1959515"/>
            <a:ext cx="10841030" cy="22929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If you are a customer service manager or customer service process owner, then this course is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Analyse your customer service process from end to end.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Make a 360° map of your organisation’s touchpoints.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which customer touchpoints are working and those that are not.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what processes and touchpoints can be improved to add value to your customers'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a variety of techniques to develop a customer-focused culture.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a proven best practice approach making change happen when managing customer complaints.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3431568" y="4945052"/>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0DD76B3-6CB4-30DB-90AD-BD2A85DB9FFF}"/>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D59FF5A8-32D9-9B09-9CFA-BE6D03C5D862}"/>
              </a:ext>
            </a:extLst>
          </p:cNvPr>
          <p:cNvSpPr>
            <a:spLocks noGrp="1"/>
          </p:cNvSpPr>
          <p:nvPr>
            <p:ph type="sldNum" sz="quarter" idx="12"/>
          </p:nvPr>
        </p:nvSpPr>
        <p:spPr/>
        <p:txBody>
          <a:bodyPr/>
          <a:lstStyle/>
          <a:p>
            <a:fld id="{9F83D49E-CAEC-45A8-9C29-E3755C42201B}" type="slidenum">
              <a:rPr lang="en-GB" smtClean="0"/>
              <a:t>175</a:t>
            </a:fld>
            <a:endParaRPr lang="en-GB"/>
          </a:p>
        </p:txBody>
      </p:sp>
    </p:spTree>
    <p:extLst>
      <p:ext uri="{BB962C8B-B14F-4D97-AF65-F5344CB8AC3E}">
        <p14:creationId xmlns:p14="http://schemas.microsoft.com/office/powerpoint/2010/main" val="25976097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3338"/>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Delivering Customer Service Excellence</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11575" y="1401941"/>
            <a:ext cx="11084606"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a:t>
            </a:r>
            <a:r>
              <a:rPr lang="en-GB" sz="1200">
                <a:solidFill>
                  <a:srgbClr val="2E4C77"/>
                </a:solidFill>
                <a:latin typeface="Calibri" panose="020F0502020204030204"/>
              </a:rPr>
              <a:t>two-day</a:t>
            </a: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facilitated course will help delegates to build on existing skills, confidently resolve any challenging situations and take away practical, simple and effective tools and models that will immediately improve the service levels they and their department provide. Excellent customer service is a key differentiator when we choose where to place our business. It is not only commercially sound to deliver service excellence - it also creates a great working environment.</a:t>
            </a:r>
          </a:p>
        </p:txBody>
      </p:sp>
      <p:sp>
        <p:nvSpPr>
          <p:cNvPr id="17" name="TextBox 16"/>
          <p:cNvSpPr txBox="1"/>
          <p:nvPr/>
        </p:nvSpPr>
        <p:spPr>
          <a:xfrm>
            <a:off x="411575" y="2173064"/>
            <a:ext cx="1084103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For individuals who deal with external or internal customers either face-to-face, by email or over the telephone.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Identify what good and bad customer service behaviour looks like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Quickly build rapport with customers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Take a positive approach to problems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Learn how to manage your emotional responses in challenging conversations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Manage your customers' emotional temperature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Use appropriate techniques to control the conversation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Use effective questioning and listening techniques to clarify customer requirements and expectations </a:t>
            </a: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90024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3431568" y="4945052"/>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6833181" y="3095979"/>
            <a:ext cx="6096000" cy="938719"/>
          </a:xfrm>
          <a:prstGeom prst="rect">
            <a:avLst/>
          </a:prstGeom>
        </p:spPr>
        <p:txBody>
          <a:bodyPr>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25563"/>
                </a:solidFill>
                <a:effectLst/>
                <a:uLnTx/>
                <a:uFillTx/>
                <a:latin typeface="Calibri" panose="020F0502020204030204"/>
                <a:ea typeface="+mn-ea"/>
                <a:cs typeface="+mn-cs"/>
              </a:rPr>
              <a:t>Take responsibility to achieve customer satisfaction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25563"/>
                </a:solidFill>
                <a:effectLst/>
                <a:uLnTx/>
                <a:uFillTx/>
                <a:latin typeface="Calibri" panose="020F0502020204030204"/>
                <a:ea typeface="+mn-ea"/>
                <a:cs typeface="+mn-cs"/>
              </a:rPr>
              <a:t>Recognise the impact of professional customer focused email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25563"/>
                </a:solidFill>
                <a:effectLst/>
                <a:uLnTx/>
                <a:uFillTx/>
                <a:latin typeface="Calibri" panose="020F0502020204030204"/>
                <a:ea typeface="+mn-ea"/>
                <a:cs typeface="+mn-cs"/>
              </a:rPr>
              <a:t>Explain Transactional Analysis and use it to deal more effectively with customers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25563"/>
                </a:solidFill>
                <a:effectLst/>
                <a:uLnTx/>
                <a:uFillTx/>
                <a:latin typeface="Calibri" panose="020F0502020204030204"/>
                <a:ea typeface="+mn-ea"/>
                <a:cs typeface="+mn-cs"/>
              </a:rPr>
              <a:t>Handle challenging customers calmly and confidently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25563"/>
                </a:solidFill>
                <a:effectLst/>
                <a:uLnTx/>
                <a:uFillTx/>
                <a:latin typeface="Calibri" panose="020F0502020204030204"/>
                <a:ea typeface="+mn-ea"/>
                <a:cs typeface="+mn-cs"/>
              </a:rPr>
              <a:t>Win and retain your customers' confidence and trust </a:t>
            </a:r>
          </a:p>
        </p:txBody>
      </p:sp>
      <p:sp>
        <p:nvSpPr>
          <p:cNvPr id="22" name="Rectangle 21"/>
          <p:cNvSpPr/>
          <p:nvPr/>
        </p:nvSpPr>
        <p:spPr>
          <a:xfrm>
            <a:off x="349920" y="4919229"/>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2 days</a:t>
            </a:r>
          </a:p>
        </p:txBody>
      </p:sp>
      <p:sp>
        <p:nvSpPr>
          <p:cNvPr id="28" name="Rectangle 27"/>
          <p:cNvSpPr/>
          <p:nvPr/>
        </p:nvSpPr>
        <p:spPr>
          <a:xfrm>
            <a:off x="7372985" y="4935688"/>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£1,295 per person</a:t>
            </a:r>
          </a:p>
        </p:txBody>
      </p:sp>
      <p:pic>
        <p:nvPicPr>
          <p:cNvPr id="30" name="Picture 29">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31" name="Right Arrow 30">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4CD19EEA-C19F-EFAD-16D8-D3C788E2F24B}"/>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4ED750DC-BF66-E047-EA7B-D30113755AD5}"/>
              </a:ext>
            </a:extLst>
          </p:cNvPr>
          <p:cNvSpPr>
            <a:spLocks noGrp="1"/>
          </p:cNvSpPr>
          <p:nvPr>
            <p:ph type="sldNum" sz="quarter" idx="12"/>
          </p:nvPr>
        </p:nvSpPr>
        <p:spPr/>
        <p:txBody>
          <a:bodyPr/>
          <a:lstStyle/>
          <a:p>
            <a:fld id="{9F83D49E-CAEC-45A8-9C29-E3755C42201B}" type="slidenum">
              <a:rPr lang="en-GB" smtClean="0"/>
              <a:t>176</a:t>
            </a:fld>
            <a:endParaRPr lang="en-GB"/>
          </a:p>
        </p:txBody>
      </p:sp>
    </p:spTree>
    <p:extLst>
      <p:ext uri="{BB962C8B-B14F-4D97-AF65-F5344CB8AC3E}">
        <p14:creationId xmlns:p14="http://schemas.microsoft.com/office/powerpoint/2010/main" val="65527379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3338"/>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23196" y="642056"/>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Expert Complaint Handling to Build and Retain Customer Relationships</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23196" y="1585450"/>
            <a:ext cx="110846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Increased expectations of customers (i.e. for speed, quality, cost control and delivery) means they are quick to complain when their expectations are not met. You will leave the course with a personal action plan identifying the key changes to make, and skills to practice, to ensure you stay calm at all times regardless of the pressure of the situation.</a:t>
            </a:r>
          </a:p>
        </p:txBody>
      </p:sp>
      <p:sp>
        <p:nvSpPr>
          <p:cNvPr id="17" name="TextBox 16"/>
          <p:cNvSpPr txBox="1"/>
          <p:nvPr/>
        </p:nvSpPr>
        <p:spPr>
          <a:xfrm>
            <a:off x="411575" y="2173064"/>
            <a:ext cx="10841030" cy="19851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course is suitable for anyone that engages with external customers and is responsible for handling customer complaints.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Analyse your customer service process and improve its value to your customer.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a variety of techniques to develop a customer-focused culture.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and change your thinking and behaviour when handling difficult situations and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Establish rapport with angry and abusive customers and resolve their complaint.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how to say ‘no’ but still retain your customers’ custom.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Increase the credibility of how you communicate with your customers.</a:t>
            </a: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90024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3431568" y="4945052"/>
            <a:ext cx="274365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N/A</a:t>
            </a: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025E011-CB1E-90D6-2DEB-9DB1B6A07619}"/>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BE647899-1333-6756-04A8-1884DCFA5B7F}"/>
              </a:ext>
            </a:extLst>
          </p:cNvPr>
          <p:cNvSpPr>
            <a:spLocks noGrp="1"/>
          </p:cNvSpPr>
          <p:nvPr>
            <p:ph type="sldNum" sz="quarter" idx="12"/>
          </p:nvPr>
        </p:nvSpPr>
        <p:spPr/>
        <p:txBody>
          <a:bodyPr/>
          <a:lstStyle/>
          <a:p>
            <a:fld id="{9F83D49E-CAEC-45A8-9C29-E3755C42201B}" type="slidenum">
              <a:rPr lang="en-GB" smtClean="0"/>
              <a:t>177</a:t>
            </a:fld>
            <a:endParaRPr lang="en-GB"/>
          </a:p>
        </p:txBody>
      </p:sp>
    </p:spTree>
    <p:extLst>
      <p:ext uri="{BB962C8B-B14F-4D97-AF65-F5344CB8AC3E}">
        <p14:creationId xmlns:p14="http://schemas.microsoft.com/office/powerpoint/2010/main" val="45039172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61A60E"/>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30D0B61-7089-0ABB-5FC6-2F17097DE209}"/>
              </a:ext>
            </a:extLst>
          </p:cNvPr>
          <p:cNvSpPr>
            <a:spLocks noGrp="1"/>
          </p:cNvSpPr>
          <p:nvPr>
            <p:ph type="subTitle" idx="1"/>
          </p:nvPr>
        </p:nvSpPr>
        <p:spPr/>
        <p:txBody>
          <a:bodyPr/>
          <a:lstStyle/>
          <a:p>
            <a:r>
              <a:rPr lang="en-GB"/>
              <a:t>Learning &amp; Development | Course Catalogue 2022-23</a:t>
            </a:r>
          </a:p>
        </p:txBody>
      </p:sp>
    </p:spTree>
    <p:extLst>
      <p:ext uri="{BB962C8B-B14F-4D97-AF65-F5344CB8AC3E}">
        <p14:creationId xmlns:p14="http://schemas.microsoft.com/office/powerpoint/2010/main" val="703938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3"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4"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Business Impact Analysis</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48052"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is a combination of presentations, with supporting slides, as well as individual and group activities designed to establish and cement a practical understanding of the elements of comprehensive Business Impact Analysis. This will enable delegates to undertake their own analysis, and potentially shape management decisions that lead to improved organisational resilience and continuity.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2" y="2314415"/>
            <a:ext cx="11137419"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Anyone involved in providing critical services, with client expectations of no disruption, or rapid recovery time should attend Business Impact Analysis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Analyse a business system and identify critical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Explain recovery time objectives and how impacts vary with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Identify critical resources for resilience protection and/or recovery measures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Shape supply chain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5">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 days			        N/A                                                                                             From £525 per person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hlinkClick r:id="rId6"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6" action="ppaction://hlinksldjump"/>
          </p:cNvPr>
          <p:cNvPicPr>
            <a:picLocks noChangeAspect="1"/>
          </p:cNvPicPr>
          <p:nvPr/>
        </p:nvPicPr>
        <p:blipFill>
          <a:blip r:embed="rId5">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DBFA84C9-A6D7-8F53-A90E-E062BE0B4A4F}"/>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60670CB7-7925-1D1A-FA23-7EC8303102FB}"/>
              </a:ext>
            </a:extLst>
          </p:cNvPr>
          <p:cNvSpPr>
            <a:spLocks noGrp="1"/>
          </p:cNvSpPr>
          <p:nvPr>
            <p:ph type="sldNum" sz="quarter" idx="12"/>
          </p:nvPr>
        </p:nvSpPr>
        <p:spPr/>
        <p:txBody>
          <a:bodyPr/>
          <a:lstStyle/>
          <a:p>
            <a:fld id="{9F83D49E-CAEC-45A8-9C29-E3755C42201B}" type="slidenum">
              <a:rPr lang="en-GB" smtClean="0"/>
              <a:t>18</a:t>
            </a:fld>
            <a:endParaRPr lang="en-GB"/>
          </a:p>
        </p:txBody>
      </p:sp>
    </p:spTree>
    <p:extLst>
      <p:ext uri="{BB962C8B-B14F-4D97-AF65-F5344CB8AC3E}">
        <p14:creationId xmlns:p14="http://schemas.microsoft.com/office/powerpoint/2010/main" val="157181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3"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4"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Developing Effective Sales Skills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1114805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To provide a sound foundation for the sales development programme and to develop increased personal effectiveness and mindfulness in sales communication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2" y="2278701"/>
            <a:ext cx="11137419" cy="21544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Identify and use the strategy most appropriate to the range of communications needed in the sales role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Recognise factors affecting personal work situations and create personal coping strategies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Adopt the correct mind-set and learn how to react flexibly and appropriately to the customer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Practice key skills in persuading, influencing and negotiating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Assess personal strengths and develop an action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5">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2 days			        N/A                                                                                             From £1,495 per person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hlinkClick r:id="rId6"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6" action="ppaction://hlinksldjump"/>
          </p:cNvPr>
          <p:cNvPicPr>
            <a:picLocks noChangeAspect="1"/>
          </p:cNvPicPr>
          <p:nvPr/>
        </p:nvPicPr>
        <p:blipFill>
          <a:blip r:embed="rId5">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3BD54CC7-6964-471F-A71E-C0CF9ADFBE5F}"/>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2BDCACA7-A5AA-0F80-6ADD-80220B6D5ECD}"/>
              </a:ext>
            </a:extLst>
          </p:cNvPr>
          <p:cNvSpPr>
            <a:spLocks noGrp="1"/>
          </p:cNvSpPr>
          <p:nvPr>
            <p:ph type="sldNum" sz="quarter" idx="12"/>
          </p:nvPr>
        </p:nvSpPr>
        <p:spPr/>
        <p:txBody>
          <a:bodyPr/>
          <a:lstStyle/>
          <a:p>
            <a:fld id="{9F83D49E-CAEC-45A8-9C29-E3755C42201B}" type="slidenum">
              <a:rPr lang="en-GB" smtClean="0"/>
              <a:t>19</a:t>
            </a:fld>
            <a:endParaRPr lang="en-GB"/>
          </a:p>
        </p:txBody>
      </p:sp>
    </p:spTree>
    <p:extLst>
      <p:ext uri="{BB962C8B-B14F-4D97-AF65-F5344CB8AC3E}">
        <p14:creationId xmlns:p14="http://schemas.microsoft.com/office/powerpoint/2010/main" val="130775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1043309" y="399962"/>
            <a:ext cx="769463" cy="732819"/>
            <a:chOff x="11043309" y="399962"/>
            <a:chExt cx="769463" cy="732819"/>
          </a:xfrm>
          <a:solidFill>
            <a:srgbClr val="088490"/>
          </a:solidFill>
        </p:grpSpPr>
        <p:sp>
          <p:nvSpPr>
            <p:cNvPr id="11" name="Oval 10">
              <a:hlinkClick r:id="rId2" action="ppaction://hlinksldjump"/>
            </p:cNvPr>
            <p:cNvSpPr/>
            <p:nvPr/>
          </p:nvSpPr>
          <p:spPr>
            <a:xfrm>
              <a:off x="11043309" y="399962"/>
              <a:ext cx="769463" cy="732819"/>
            </a:xfrm>
            <a:prstGeom prst="ellipse">
              <a:avLst/>
            </a:prstGeom>
            <a:grp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grp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53" name="Group 2052"/>
          <p:cNvGrpSpPr/>
          <p:nvPr/>
        </p:nvGrpSpPr>
        <p:grpSpPr>
          <a:xfrm>
            <a:off x="10143086" y="400788"/>
            <a:ext cx="769463" cy="732819"/>
            <a:chOff x="10143086" y="400788"/>
            <a:chExt cx="769463" cy="732819"/>
          </a:xfrm>
          <a:solidFill>
            <a:srgbClr val="088490"/>
          </a:solidFill>
        </p:grpSpPr>
        <p:sp>
          <p:nvSpPr>
            <p:cNvPr id="25" name="Oval 24">
              <a:hlinkClick r:id="rId3" action="ppaction://hlinksldjump"/>
            </p:cNvPr>
            <p:cNvSpPr/>
            <p:nvPr/>
          </p:nvSpPr>
          <p:spPr>
            <a:xfrm>
              <a:off x="10143086" y="400788"/>
              <a:ext cx="769463" cy="732819"/>
            </a:xfrm>
            <a:prstGeom prst="ellipse">
              <a:avLst/>
            </a:prstGeom>
            <a:grp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grp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508589" y="101118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Smart Training Potential– Bite-sized Training </a:t>
            </a:r>
          </a:p>
        </p:txBody>
      </p:sp>
      <p:sp>
        <p:nvSpPr>
          <p:cNvPr id="48" name="Content Placeholder 2"/>
          <p:cNvSpPr txBox="1">
            <a:spLocks/>
          </p:cNvSpPr>
          <p:nvPr/>
        </p:nvSpPr>
        <p:spPr>
          <a:xfrm>
            <a:off x="508589" y="2316273"/>
            <a:ext cx="6548965"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rPr>
              <a:t>We have created a catalogue of bite-sized courses for you to review and discuss with your line managers.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rPr>
              <a:t>To ensure this works correctly, can you open this in full presentation mode so you can utilise the links in the titles of the courses, so you can go directly to the full description.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rPr>
              <a:t>If you have any questions or would like to nominate yourself or someone else to attend one of the courses. Please contact us on the following email: </a:t>
            </a:r>
            <a:r>
              <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hlinkClick r:id="rId4"/>
              </a:rPr>
              <a:t>courses@smarttar.co.uk</a:t>
            </a:r>
            <a:r>
              <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rPr>
              <a:t> </a:t>
            </a: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3" name="Picture 2" descr="Plant Growth Hands - Free image on Pixab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51944" y="1472458"/>
            <a:ext cx="4410307" cy="4410307"/>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a:extLst>
              <a:ext uri="{FF2B5EF4-FFF2-40B4-BE49-F238E27FC236}">
                <a16:creationId xmlns:a16="http://schemas.microsoft.com/office/drawing/2014/main" id="{61C51816-E766-66F7-6E43-51820F271917}"/>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D4E8BB55-C167-AC65-4919-D99A9D81796C}"/>
              </a:ext>
            </a:extLst>
          </p:cNvPr>
          <p:cNvSpPr>
            <a:spLocks noGrp="1"/>
          </p:cNvSpPr>
          <p:nvPr>
            <p:ph type="sldNum" sz="quarter" idx="12"/>
          </p:nvPr>
        </p:nvSpPr>
        <p:spPr/>
        <p:txBody>
          <a:bodyPr/>
          <a:lstStyle/>
          <a:p>
            <a:fld id="{9F83D49E-CAEC-45A8-9C29-E3755C42201B}" type="slidenum">
              <a:rPr lang="en-GB" smtClean="0"/>
              <a:t>2</a:t>
            </a:fld>
            <a:endParaRPr lang="en-GB"/>
          </a:p>
        </p:txBody>
      </p:sp>
    </p:spTree>
    <p:extLst>
      <p:ext uri="{BB962C8B-B14F-4D97-AF65-F5344CB8AC3E}">
        <p14:creationId xmlns:p14="http://schemas.microsoft.com/office/powerpoint/2010/main" val="2558127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3"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4"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Management of Risk (</a:t>
            </a:r>
            <a:r>
              <a:rPr kumimoji="0" lang="en-US" sz="2800" b="1" i="0" u="none" strike="noStrike" kern="1200" cap="none" spc="0" normalizeH="0" baseline="0" noProof="0" err="1">
                <a:ln>
                  <a:noFill/>
                </a:ln>
                <a:solidFill>
                  <a:srgbClr val="2E4C77"/>
                </a:solidFill>
                <a:effectLst/>
                <a:uLnTx/>
                <a:uFillTx/>
                <a:latin typeface="Calibri" panose="020F0502020204030204"/>
                <a:ea typeface="+mj-ea"/>
                <a:cs typeface="+mj-cs"/>
              </a:rPr>
              <a:t>MoR</a:t>
            </a: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11148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5 day course is designed to provide a coherent and logical solution to the problem of implementing a risk management framework within an organisation. It is designed to be adjustable to allow you to tailor your approach to risk according to your </a:t>
            </a:r>
            <a:r>
              <a:rPr kumimoji="0" lang="en-GB" sz="1400" b="0" i="0" u="none" strike="noStrike" kern="1200" cap="none" spc="0" normalizeH="0" baseline="0" noProof="0" err="1">
                <a:ln>
                  <a:noFill/>
                </a:ln>
                <a:solidFill>
                  <a:srgbClr val="2E4C77"/>
                </a:solidFill>
                <a:effectLst/>
                <a:uLnTx/>
                <a:uFillTx/>
                <a:latin typeface="Calibri" panose="020F0502020204030204"/>
                <a:ea typeface="+mn-ea"/>
                <a:cs typeface="+mn-cs"/>
              </a:rPr>
              <a:t>organisations's</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needs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2" y="2067074"/>
            <a:ext cx="11137419"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Risk forms a part of the everyday running of any business or organisation, therefore, the study of its anticipation and management is relevant for all individuals and organisations wishing to develop their awareness in this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Increased certainty and fewer surprises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Better service delivery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More effective management of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More efficient use of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Better management at all levels through improved decision making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Reduced waste and fraud, and better value for money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Management of contingent and maintenance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5">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5 days			        N/A                                                                                             £xx per person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hlinkClick r:id="rId6"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6" action="ppaction://hlinksldjump"/>
          </p:cNvPr>
          <p:cNvPicPr>
            <a:picLocks noChangeAspect="1"/>
          </p:cNvPicPr>
          <p:nvPr/>
        </p:nvPicPr>
        <p:blipFill>
          <a:blip r:embed="rId5">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5E61E102-4F85-7E18-9465-29DD9779DB36}"/>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8F015459-848C-78C9-8CDF-28F6C45C2E9D}"/>
              </a:ext>
            </a:extLst>
          </p:cNvPr>
          <p:cNvSpPr>
            <a:spLocks noGrp="1"/>
          </p:cNvSpPr>
          <p:nvPr>
            <p:ph type="sldNum" sz="quarter" idx="12"/>
          </p:nvPr>
        </p:nvSpPr>
        <p:spPr/>
        <p:txBody>
          <a:bodyPr/>
          <a:lstStyle/>
          <a:p>
            <a:fld id="{9F83D49E-CAEC-45A8-9C29-E3755C42201B}" type="slidenum">
              <a:rPr lang="en-GB" smtClean="0"/>
              <a:t>20</a:t>
            </a:fld>
            <a:endParaRPr lang="en-GB"/>
          </a:p>
        </p:txBody>
      </p:sp>
    </p:spTree>
    <p:extLst>
      <p:ext uri="{BB962C8B-B14F-4D97-AF65-F5344CB8AC3E}">
        <p14:creationId xmlns:p14="http://schemas.microsoft.com/office/powerpoint/2010/main" val="2724323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3"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4"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Business Analyst Essentials</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419487"/>
            <a:ext cx="11148052"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Through hands-on exercises, you'll learn to define the scope of work and master requirements-gathering techniques that will work for a variety of projects and audiences. You'll consider the unique needs of customers, stakeholders, and the IT department as you work toward building, documenting, communicating, and managing requirements.       </a:t>
            </a:r>
          </a:p>
        </p:txBody>
      </p:sp>
      <p:sp>
        <p:nvSpPr>
          <p:cNvPr id="17" name="TextBox 16"/>
          <p:cNvSpPr txBox="1"/>
          <p:nvPr/>
        </p:nvSpPr>
        <p:spPr>
          <a:xfrm>
            <a:off x="367730" y="2306730"/>
            <a:ext cx="11137419" cy="2523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Those who seek to understand the business analyst's role and responsibilities in a successful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Role and responsibilities of the business analyst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Techniques for ensuring projects – from identifying ad analysis potential projects to making sure that the final project product meets the requirements identified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Define the scope of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Master requirement –gathering techniques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5">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3 days			        N/A                                                                                             £xx per person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hlinkClick r:id="rId6"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6" action="ppaction://hlinksldjump"/>
          </p:cNvPr>
          <p:cNvPicPr>
            <a:picLocks noChangeAspect="1"/>
          </p:cNvPicPr>
          <p:nvPr/>
        </p:nvPicPr>
        <p:blipFill>
          <a:blip r:embed="rId5">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C4A83719-EF92-5642-A7F1-8E3D19B00A49}"/>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89A6D4DC-29D1-2CCA-8FA5-5DDA4670CAE2}"/>
              </a:ext>
            </a:extLst>
          </p:cNvPr>
          <p:cNvSpPr>
            <a:spLocks noGrp="1"/>
          </p:cNvSpPr>
          <p:nvPr>
            <p:ph type="sldNum" sz="quarter" idx="12"/>
          </p:nvPr>
        </p:nvSpPr>
        <p:spPr/>
        <p:txBody>
          <a:bodyPr/>
          <a:lstStyle/>
          <a:p>
            <a:fld id="{9F83D49E-CAEC-45A8-9C29-E3755C42201B}" type="slidenum">
              <a:rPr lang="en-GB" smtClean="0"/>
              <a:t>21</a:t>
            </a:fld>
            <a:endParaRPr lang="en-GB"/>
          </a:p>
        </p:txBody>
      </p:sp>
    </p:spTree>
    <p:extLst>
      <p:ext uri="{BB962C8B-B14F-4D97-AF65-F5344CB8AC3E}">
        <p14:creationId xmlns:p14="http://schemas.microsoft.com/office/powerpoint/2010/main" val="2404798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hlinkClick r:id="rId2" action="ppaction://hlinksldjump"/>
          </p:cNvPr>
          <p:cNvSpPr txBox="1"/>
          <p:nvPr/>
        </p:nvSpPr>
        <p:spPr>
          <a:xfrm>
            <a:off x="2324075" y="1772843"/>
            <a:ext cx="18533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Effective Change Management</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3"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4"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Change Management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1" name="Rounded Rectangle 20">
            <a:hlinkClick r:id="rId5" action="ppaction://hlinksldjump"/>
          </p:cNvPr>
          <p:cNvSpPr/>
          <p:nvPr/>
        </p:nvSpPr>
        <p:spPr>
          <a:xfrm>
            <a:off x="8159750" y="170862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6" action="ppaction://hlinksldjump"/>
          </p:cNvPr>
          <p:cNvSpPr/>
          <p:nvPr/>
        </p:nvSpPr>
        <p:spPr>
          <a:xfrm>
            <a:off x="6217708" y="1721763"/>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7"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2"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9" name="TextBox 38">
            <a:hlinkClick r:id="rId7" action="ppaction://hlinksldjump"/>
          </p:cNvPr>
          <p:cNvSpPr txBox="1"/>
          <p:nvPr/>
        </p:nvSpPr>
        <p:spPr>
          <a:xfrm>
            <a:off x="4292937" y="1756976"/>
            <a:ext cx="1817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APMG Change Management </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1" name="TextBox 40">
            <a:hlinkClick r:id="rId6" action="ppaction://hlinksldjump"/>
          </p:cNvPr>
          <p:cNvSpPr txBox="1"/>
          <p:nvPr/>
        </p:nvSpPr>
        <p:spPr>
          <a:xfrm>
            <a:off x="6234254" y="1762811"/>
            <a:ext cx="18013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Managing Change Effectively</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2" name="TextBox 41">
            <a:hlinkClick r:id="rId5" action="ppaction://hlinksldjump"/>
          </p:cNvPr>
          <p:cNvSpPr txBox="1"/>
          <p:nvPr/>
        </p:nvSpPr>
        <p:spPr>
          <a:xfrm>
            <a:off x="8159749" y="1739602"/>
            <a:ext cx="1834396" cy="6232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E4C77"/>
                </a:solidFill>
                <a:effectLst/>
                <a:uLnTx/>
                <a:uFillTx/>
                <a:latin typeface="Calibri" panose="020F0502020204030204"/>
                <a:ea typeface="+mn-ea"/>
                <a:cs typeface="+mn-cs"/>
              </a:rPr>
              <a:t>ISO/FDIS 45001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Joint Migration &amp; Implementing Changes </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nvGrpSpPr>
          <p:cNvPr id="6" name="Group 5"/>
          <p:cNvGrpSpPr/>
          <p:nvPr/>
        </p:nvGrpSpPr>
        <p:grpSpPr>
          <a:xfrm>
            <a:off x="396460" y="1697069"/>
            <a:ext cx="1841218" cy="4043958"/>
            <a:chOff x="394119" y="1697070"/>
            <a:chExt cx="1841218" cy="4043958"/>
          </a:xfrm>
        </p:grpSpPr>
        <p:sp>
          <p:nvSpPr>
            <p:cNvPr id="37" name="Rounded Rectangle 36">
              <a:hlinkClick r:id="rId3"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3" action="ppaction://hlinksldjump"/>
            </p:cNvPr>
            <p:cNvSpPr txBox="1"/>
            <p:nvPr/>
          </p:nvSpPr>
          <p:spPr>
            <a:xfrm>
              <a:off x="394119" y="1760173"/>
              <a:ext cx="183839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Leading &amp; Managing Change </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3" name="TextBox 42">
              <a:hlinkClick r:id="rId8" action="ppaction://hlinksldjump"/>
            </p:cNvPr>
            <p:cNvSpPr txBox="1"/>
            <p:nvPr/>
          </p:nvSpPr>
          <p:spPr>
            <a:xfrm>
              <a:off x="407113" y="3771258"/>
              <a:ext cx="1825396" cy="1969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How much change we have or whether change is good or bad for us is irrelevant; far more important is Change Management, how we deal with and cope with change.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sp>
        <p:nvSpPr>
          <p:cNvPr id="45" name="TextBox 44"/>
          <p:cNvSpPr txBox="1"/>
          <p:nvPr/>
        </p:nvSpPr>
        <p:spPr>
          <a:xfrm>
            <a:off x="2293116" y="3803672"/>
            <a:ext cx="1916373"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This course introduces managers to a range of change management practices, techniques and tools that ensure your change is successful.    </a:t>
            </a:r>
          </a:p>
        </p:txBody>
      </p:sp>
      <p:sp>
        <p:nvSpPr>
          <p:cNvPr id="46" name="TextBox 45"/>
          <p:cNvSpPr txBox="1"/>
          <p:nvPr/>
        </p:nvSpPr>
        <p:spPr>
          <a:xfrm>
            <a:off x="4206512" y="3802126"/>
            <a:ext cx="197415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qualification is based on the theory and application of change for the individual, change for the organisation, communication and stakeholder engagement and change management best practice.</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0" name="TextBox 49"/>
          <p:cNvSpPr txBox="1"/>
          <p:nvPr/>
        </p:nvSpPr>
        <p:spPr>
          <a:xfrm>
            <a:off x="6110114" y="3704893"/>
            <a:ext cx="203007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Improving your ability to cope with change increases your effectiveness in helping others. Promotes understanding and awareness of the change process, &amp; gives you tools, tips and strategies to help people at each stage of the change cycle.</a:t>
            </a:r>
          </a:p>
        </p:txBody>
      </p:sp>
      <p:sp>
        <p:nvSpPr>
          <p:cNvPr id="51" name="TextBox 50"/>
          <p:cNvSpPr txBox="1"/>
          <p:nvPr/>
        </p:nvSpPr>
        <p:spPr>
          <a:xfrm>
            <a:off x="8192843" y="3856959"/>
            <a:ext cx="1801302"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Learn about the new ISO high level structure and the envisaged differences between OHSAS 18001:2007 and ISO 450010 and develop a migration action plan</a:t>
            </a: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6515783" y="2349431"/>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9" name="Oval 58"/>
          <p:cNvSpPr/>
          <p:nvPr/>
        </p:nvSpPr>
        <p:spPr>
          <a:xfrm>
            <a:off x="8448843" y="2357985"/>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9">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3" action="ppaction://hlinksldjump"/>
          </p:cNvPr>
          <p:cNvPicPr>
            <a:picLocks noChangeAspect="1"/>
          </p:cNvPicPr>
          <p:nvPr/>
        </p:nvPicPr>
        <p:blipFill>
          <a:blip r:embed="rId10">
            <a:clrChange>
              <a:clrFrom>
                <a:srgbClr val="000000"/>
              </a:clrFrom>
              <a:clrTo>
                <a:srgbClr val="000000">
                  <a:alpha val="0"/>
                </a:srgbClr>
              </a:clrTo>
            </a:clrChange>
            <a:biLevel thresh="25000"/>
          </a:blip>
          <a:stretch>
            <a:fillRect/>
          </a:stretch>
        </p:blipFill>
        <p:spPr>
          <a:xfrm>
            <a:off x="812471" y="2409401"/>
            <a:ext cx="1030917" cy="1086492"/>
          </a:xfrm>
          <a:prstGeom prst="rect">
            <a:avLst/>
          </a:prstGeom>
        </p:spPr>
      </p:pic>
      <p:pic>
        <p:nvPicPr>
          <p:cNvPr id="7" name="Picture 6">
            <a:hlinkClick r:id="rId2"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2820899" y="2641168"/>
            <a:ext cx="854725" cy="854725"/>
          </a:xfrm>
          <a:prstGeom prst="rect">
            <a:avLst/>
          </a:prstGeom>
        </p:spPr>
      </p:pic>
      <p:pic>
        <p:nvPicPr>
          <p:cNvPr id="12" name="Picture 11">
            <a:hlinkClick r:id="rId7" action="ppaction://hlinksldjump"/>
          </p:cNvPr>
          <p:cNvPicPr>
            <a:picLocks noChangeAspect="1"/>
          </p:cNvPicPr>
          <p:nvPr/>
        </p:nvPicPr>
        <p:blipFill>
          <a:blip r:embed="rId12">
            <a:clrChange>
              <a:clrFrom>
                <a:srgbClr val="070707"/>
              </a:clrFrom>
              <a:clrTo>
                <a:srgbClr val="070707">
                  <a:alpha val="0"/>
                </a:srgbClr>
              </a:clrTo>
            </a:clrChange>
          </a:blip>
          <a:stretch>
            <a:fillRect/>
          </a:stretch>
        </p:blipFill>
        <p:spPr>
          <a:xfrm>
            <a:off x="4759459" y="2640345"/>
            <a:ext cx="855548" cy="855548"/>
          </a:xfrm>
          <a:prstGeom prst="rect">
            <a:avLst/>
          </a:prstGeom>
        </p:spPr>
      </p:pic>
      <p:pic>
        <p:nvPicPr>
          <p:cNvPr id="17" name="Picture 16">
            <a:hlinkClick r:id="rId6" action="ppaction://hlinksldjump"/>
          </p:cNvPr>
          <p:cNvPicPr>
            <a:picLocks noChangeAspect="1"/>
          </p:cNvPicPr>
          <p:nvPr/>
        </p:nvPicPr>
        <p:blipFill>
          <a:blip r:embed="rId13">
            <a:clrChange>
              <a:clrFrom>
                <a:srgbClr val="000000"/>
              </a:clrFrom>
              <a:clrTo>
                <a:srgbClr val="000000">
                  <a:alpha val="0"/>
                </a:srgbClr>
              </a:clrTo>
            </a:clrChange>
            <a:lum bright="70000" contrast="-70000"/>
          </a:blip>
          <a:stretch>
            <a:fillRect/>
          </a:stretch>
        </p:blipFill>
        <p:spPr>
          <a:xfrm>
            <a:off x="6674931" y="2523806"/>
            <a:ext cx="989443" cy="923480"/>
          </a:xfrm>
          <a:prstGeom prst="rect">
            <a:avLst/>
          </a:prstGeom>
        </p:spPr>
      </p:pic>
      <p:pic>
        <p:nvPicPr>
          <p:cNvPr id="18" name="Picture 17">
            <a:hlinkClick r:id="rId5" action="ppaction://hlinksldjump"/>
          </p:cNvPr>
          <p:cNvPicPr>
            <a:picLocks noChangeAspect="1"/>
          </p:cNvPicPr>
          <p:nvPr/>
        </p:nvPicPr>
        <p:blipFill rotWithShape="1">
          <a:blip r:embed="rId14">
            <a:clrChange>
              <a:clrFrom>
                <a:srgbClr val="000000"/>
              </a:clrFrom>
              <a:clrTo>
                <a:srgbClr val="000000">
                  <a:alpha val="0"/>
                </a:srgbClr>
              </a:clrTo>
            </a:clrChange>
          </a:blip>
          <a:srcRect l="7742" t="6854" r="7529" b="6916"/>
          <a:stretch/>
        </p:blipFill>
        <p:spPr>
          <a:xfrm>
            <a:off x="8784164" y="2569211"/>
            <a:ext cx="627615" cy="825683"/>
          </a:xfrm>
          <a:prstGeom prst="rect">
            <a:avLst/>
          </a:prstGeom>
        </p:spPr>
      </p:pic>
      <p:sp>
        <p:nvSpPr>
          <p:cNvPr id="54" name="Oval 53">
            <a:hlinkClick r:id="rId1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55" name="Picture 54">
            <a:hlinkClick r:id="rId15"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3E2435EC-4DE4-C9DD-8BBD-E9851C31E322}"/>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744B08DD-6DB4-3D06-CFCF-2894BB1D1E07}"/>
              </a:ext>
            </a:extLst>
          </p:cNvPr>
          <p:cNvSpPr>
            <a:spLocks noGrp="1"/>
          </p:cNvSpPr>
          <p:nvPr>
            <p:ph type="sldNum" sz="quarter" idx="12"/>
          </p:nvPr>
        </p:nvSpPr>
        <p:spPr/>
        <p:txBody>
          <a:bodyPr/>
          <a:lstStyle/>
          <a:p>
            <a:fld id="{9F83D49E-CAEC-45A8-9C29-E3755C42201B}" type="slidenum">
              <a:rPr lang="en-GB" smtClean="0"/>
              <a:t>22</a:t>
            </a:fld>
            <a:endParaRPr lang="en-GB"/>
          </a:p>
        </p:txBody>
      </p:sp>
    </p:spTree>
    <p:extLst>
      <p:ext uri="{BB962C8B-B14F-4D97-AF65-F5344CB8AC3E}">
        <p14:creationId xmlns:p14="http://schemas.microsoft.com/office/powerpoint/2010/main" val="930121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Leading &amp; Managing Change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402827"/>
            <a:ext cx="1091726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Sometimes the change is organic and people hardly notice it happening. More often, however, change is initiated because businesses have to respond to external demands and constraints as well as internal ones. Most organisations are either preparing for change, in the middle of managing change or just simply having a hard time recovering from some previous change. Wherever you are with managing change helping your people is essential. Most change programmes fail because nobody looks at the emotional fallout and the effect on people's lives. If you know there is a danger of productivity dipping because morale is about to plummet in the face of change, then giving people support is the single best investment you could make to sustain and develop your changing business. How much change we have or whether change is good or bad for us is irrelevant; far more important is Change Management, how we deal with and cope with change. </a:t>
            </a:r>
          </a:p>
        </p:txBody>
      </p:sp>
      <p:sp>
        <p:nvSpPr>
          <p:cNvPr id="17" name="TextBox 16"/>
          <p:cNvSpPr txBox="1"/>
          <p:nvPr/>
        </p:nvSpPr>
        <p:spPr>
          <a:xfrm>
            <a:off x="411575" y="2635291"/>
            <a:ext cx="10706504"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Managers, Team Leaders and Supervisors.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Explain the need for the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Recognise organisational/individual issues related to the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why change is resisted and develop actions for overcoming this resistance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 strategies for enabling others to cope and move 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ways for making positive changes to your business</a:t>
            </a:r>
            <a:endPar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 Day 			        N/A                                                                                             From £</a:t>
            </a:r>
            <a:r>
              <a:rPr lang="en-GB" sz="1400">
                <a:solidFill>
                  <a:prstClr val="white"/>
                </a:solidFill>
                <a:latin typeface="Calibri" panose="020F0502020204030204"/>
              </a:rPr>
              <a:t>3</a:t>
            </a: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95 per person </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88A5B208-84B2-75D9-AC23-41C5A19B9779}"/>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1FB1714A-0C93-F741-897A-ADDC0CEB58AF}"/>
              </a:ext>
            </a:extLst>
          </p:cNvPr>
          <p:cNvSpPr>
            <a:spLocks noGrp="1"/>
          </p:cNvSpPr>
          <p:nvPr>
            <p:ph type="sldNum" sz="quarter" idx="12"/>
          </p:nvPr>
        </p:nvSpPr>
        <p:spPr/>
        <p:txBody>
          <a:bodyPr/>
          <a:lstStyle/>
          <a:p>
            <a:fld id="{9F83D49E-CAEC-45A8-9C29-E3755C42201B}" type="slidenum">
              <a:rPr lang="en-GB" smtClean="0"/>
              <a:t>23</a:t>
            </a:fld>
            <a:endParaRPr lang="en-GB"/>
          </a:p>
        </p:txBody>
      </p:sp>
    </p:spTree>
    <p:extLst>
      <p:ext uri="{BB962C8B-B14F-4D97-AF65-F5344CB8AC3E}">
        <p14:creationId xmlns:p14="http://schemas.microsoft.com/office/powerpoint/2010/main" val="806456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Effective Change Management</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02827"/>
            <a:ext cx="109172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course introduces managers to a range of change management practices, techniques and tools that ensure your change is successful.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training will provide you with the opportunity to explore your own change situations and also practise using a selection of practical change tools and techniques specifically designed to support your implementation of strategic change within your organisation. </a:t>
            </a:r>
          </a:p>
        </p:txBody>
      </p:sp>
      <p:sp>
        <p:nvSpPr>
          <p:cNvPr id="17" name="TextBox 16"/>
          <p:cNvSpPr txBox="1"/>
          <p:nvPr/>
        </p:nvSpPr>
        <p:spPr>
          <a:xfrm>
            <a:off x="411575" y="2014823"/>
            <a:ext cx="10706504"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Suitable for managers and senior managers who have the responsibility for implementing and leading the introduction of change initiatives and wish to enhance their knowledge and skills in strategic change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Identify the types of change that occur in organisations.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Identify the main components that are involved in planning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Appreciate the range of issues and complexities involved in change management.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Understand the main responsibilities when leading staff through periods of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Recognise the main barriers to change and establish how change can impact on managers and staff.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Create strategies for overcoming resistance to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Engage others to build their commitment to the required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Use a series of tools and techniques to analyse, introduce and monitor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a:solidFill>
            <a:srgbClr val="81C8D7"/>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2 Days 			        N/A                                                                                             From £</a:t>
            </a:r>
            <a:r>
              <a:rPr lang="en-GB" sz="1400">
                <a:solidFill>
                  <a:prstClr val="white"/>
                </a:solidFill>
                <a:latin typeface="Calibri" panose="020F0502020204030204"/>
              </a:rPr>
              <a:t>1,395</a:t>
            </a: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47B5B9F-979E-84ED-26EE-6958C92941F2}"/>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3F8DD7B1-8EDC-BFB0-3E30-2B7824DC2A46}"/>
              </a:ext>
            </a:extLst>
          </p:cNvPr>
          <p:cNvSpPr>
            <a:spLocks noGrp="1"/>
          </p:cNvSpPr>
          <p:nvPr>
            <p:ph type="sldNum" sz="quarter" idx="12"/>
          </p:nvPr>
        </p:nvSpPr>
        <p:spPr/>
        <p:txBody>
          <a:bodyPr/>
          <a:lstStyle/>
          <a:p>
            <a:fld id="{9F83D49E-CAEC-45A8-9C29-E3755C42201B}" type="slidenum">
              <a:rPr lang="en-GB" smtClean="0"/>
              <a:t>24</a:t>
            </a:fld>
            <a:endParaRPr lang="en-GB"/>
          </a:p>
        </p:txBody>
      </p:sp>
    </p:spTree>
    <p:extLst>
      <p:ext uri="{BB962C8B-B14F-4D97-AF65-F5344CB8AC3E}">
        <p14:creationId xmlns:p14="http://schemas.microsoft.com/office/powerpoint/2010/main" val="487664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APMG Change Management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02827"/>
            <a:ext cx="109172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Change Management is associated with the effects and management of change; this is primarily within organisations where change can have greater impact. This qualification is based on the theory and application of change for the individual, change for the organisation, communication and stakeholder engagement and change management best practice. Once you have passed the Foundation qualification you can progress to the more advanced Practitioner qualification.</a:t>
            </a:r>
          </a:p>
        </p:txBody>
      </p:sp>
      <p:sp>
        <p:nvSpPr>
          <p:cNvPr id="17" name="TextBox 16"/>
          <p:cNvSpPr txBox="1"/>
          <p:nvPr/>
        </p:nvSpPr>
        <p:spPr>
          <a:xfrm>
            <a:off x="411575" y="2014823"/>
            <a:ext cx="10706504" cy="28161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Anyone interested in understanding the basic principles of achieving successful organisational change, transition or transformation. Team members involved in organisational change, transition or transformation projects. Professionals pursuing the Change Management Practitioner certificate – for which the Change Management Foundation certificate is a pre-requisite.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How the process of organisational change or transformation occurs.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The roles needed to assemble teams most likely to achieve successful organisational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How people react to organisational change and how to help them adapt.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Developing strategies to keep people motivated while an organisation undergoes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The different types of change process e.g. planned and emergent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How to keep stakeholders engaged while an organisation undergoes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X Days 			        N/A                                                                                             £x per person </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ABF9E9DF-9299-3827-C03D-98BAAA52F531}"/>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F1096B8A-D1E5-33E0-2E6F-B6E26B12237D}"/>
              </a:ext>
            </a:extLst>
          </p:cNvPr>
          <p:cNvSpPr>
            <a:spLocks noGrp="1"/>
          </p:cNvSpPr>
          <p:nvPr>
            <p:ph type="sldNum" sz="quarter" idx="12"/>
          </p:nvPr>
        </p:nvSpPr>
        <p:spPr/>
        <p:txBody>
          <a:bodyPr/>
          <a:lstStyle/>
          <a:p>
            <a:fld id="{9F83D49E-CAEC-45A8-9C29-E3755C42201B}" type="slidenum">
              <a:rPr lang="en-GB" smtClean="0"/>
              <a:t>25</a:t>
            </a:fld>
            <a:endParaRPr lang="en-GB"/>
          </a:p>
        </p:txBody>
      </p:sp>
    </p:spTree>
    <p:extLst>
      <p:ext uri="{BB962C8B-B14F-4D97-AF65-F5344CB8AC3E}">
        <p14:creationId xmlns:p14="http://schemas.microsoft.com/office/powerpoint/2010/main" val="3882869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396080"/>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Managing Change Effectively</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02827"/>
            <a:ext cx="1091726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This insightful and stimulating one day programme will help you personally cope better with change, so that you, in turn, can be more effective in helping others. It will increase your understanding and awareness of the change process, give you tools, tips and strategies to help people at each stage of the change cycle and give you clear guidance on the key priorities when it comes to managing change, however small or large. You will leave this programme with the confidence, soft skills and resources to act as a highly effective leader in times of change.</a:t>
            </a:r>
          </a:p>
        </p:txBody>
      </p:sp>
      <p:sp>
        <p:nvSpPr>
          <p:cNvPr id="17" name="TextBox 16"/>
          <p:cNvSpPr txBox="1"/>
          <p:nvPr/>
        </p:nvSpPr>
        <p:spPr>
          <a:xfrm>
            <a:off x="411575" y="2055941"/>
            <a:ext cx="10706504" cy="32624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rPr>
              <a:t>Recognise different types of change: individual, team and organisational</a:t>
            </a: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rPr>
              <a:t>Explore how the change process has distinct phases with different types of psychological responses</a:t>
            </a: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rPr>
              <a:t>Recognise responses to change are simply a cycle people need to go through</a:t>
            </a: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rPr>
              <a:t>Draw on your managers’ change toolkit and intervene appropriately with key steps and strategies to deal effectively with each stage of the cycle</a:t>
            </a: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rPr>
              <a:t>Learn the art of great communication and build strong, open and honest relationships within your team</a:t>
            </a: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rPr>
              <a:t>Competently coach individuals who have specific challenges or blockers</a:t>
            </a: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rPr>
              <a:t>Put yourself in their shoes, draw on your emotional intelligence, show empathy and offer a balanced perspective</a:t>
            </a: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rPr>
              <a:t>Learn how to recruit key ambassadors to help you drive change</a:t>
            </a: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rPr>
              <a:t>Have total clarity on how you’ll support staff who have to deliver a service with fewer resources and more demands</a:t>
            </a: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rPr>
              <a:t>Return to the workplace confident in your ability to manage and implement the change process effectively</a:t>
            </a: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 Day 			        N/A                                                                                             £x per person </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C02B756-5172-E862-09DA-9EAD3E9C1889}"/>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6D33570E-12C5-0B6E-E541-115D32B3540B}"/>
              </a:ext>
            </a:extLst>
          </p:cNvPr>
          <p:cNvSpPr>
            <a:spLocks noGrp="1"/>
          </p:cNvSpPr>
          <p:nvPr>
            <p:ph type="sldNum" sz="quarter" idx="12"/>
          </p:nvPr>
        </p:nvSpPr>
        <p:spPr/>
        <p:txBody>
          <a:bodyPr/>
          <a:lstStyle/>
          <a:p>
            <a:fld id="{9F83D49E-CAEC-45A8-9C29-E3755C42201B}" type="slidenum">
              <a:rPr lang="en-GB" smtClean="0"/>
              <a:t>26</a:t>
            </a:fld>
            <a:endParaRPr lang="en-GB"/>
          </a:p>
        </p:txBody>
      </p:sp>
    </p:spTree>
    <p:extLst>
      <p:ext uri="{BB962C8B-B14F-4D97-AF65-F5344CB8AC3E}">
        <p14:creationId xmlns:p14="http://schemas.microsoft.com/office/powerpoint/2010/main" val="651032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9002"/>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53221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a:ln>
                  <a:noFill/>
                </a:ln>
                <a:solidFill>
                  <a:srgbClr val="2E4C77"/>
                </a:solidFill>
                <a:effectLst/>
                <a:uLnTx/>
                <a:uFillTx/>
                <a:latin typeface="Calibri" panose="020F0502020204030204"/>
                <a:ea typeface="+mj-ea"/>
                <a:cs typeface="+mj-cs"/>
              </a:rPr>
              <a:t>ISO/FDIS 45001 | Joint Migration &amp; </a:t>
            </a:r>
            <a:r>
              <a:rPr kumimoji="0" lang="fr-FR" sz="2800" b="1" i="0" u="none" strike="noStrike" kern="1200" cap="none" spc="0" normalizeH="0" baseline="0" noProof="0" err="1">
                <a:ln>
                  <a:noFill/>
                </a:ln>
                <a:solidFill>
                  <a:srgbClr val="2E4C77"/>
                </a:solidFill>
                <a:effectLst/>
                <a:uLnTx/>
                <a:uFillTx/>
                <a:latin typeface="Calibri" panose="020F0502020204030204"/>
                <a:ea typeface="+mj-ea"/>
                <a:cs typeface="+mj-cs"/>
              </a:rPr>
              <a:t>Implementing</a:t>
            </a:r>
            <a:r>
              <a:rPr kumimoji="0" lang="fr-FR" sz="2800" b="1" i="0" u="none" strike="noStrike" kern="1200" cap="none" spc="0" normalizeH="0" baseline="0" noProof="0">
                <a:ln>
                  <a:noFill/>
                </a:ln>
                <a:solidFill>
                  <a:srgbClr val="2E4C77"/>
                </a:solidFill>
                <a:effectLst/>
                <a:uLnTx/>
                <a:uFillTx/>
                <a:latin typeface="Calibri" panose="020F0502020204030204"/>
                <a:ea typeface="+mj-ea"/>
                <a:cs typeface="+mj-cs"/>
              </a:rPr>
              <a:t> Change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95089"/>
            <a:ext cx="10917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Learn about the new ISO high level structure and the envisaged differences between OHSAS 18001:2007 and ISO 450010 and develop a migration action plan.</a:t>
            </a:r>
          </a:p>
        </p:txBody>
      </p:sp>
      <p:sp>
        <p:nvSpPr>
          <p:cNvPr id="17" name="TextBox 16"/>
          <p:cNvSpPr txBox="1"/>
          <p:nvPr/>
        </p:nvSpPr>
        <p:spPr>
          <a:xfrm>
            <a:off x="400942" y="2235121"/>
            <a:ext cx="10706504"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Those involved in migrating an Occupational Health and Safety Management System to ISO 45001. Learn what is envisaged when migrating from OHSAS 18001:2007 to ISO 45001.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Understand the key envisaged differences between OHSAS 18001:2007 and ISO 45001 (and from an implementation perspective)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Identify what needs to be revised in your current OH&amp;S management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Create an action plan that you can apply immediately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Implement key differences using good practice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2 Days 			        familiar with OHSAS 18001:2007                                        £x per person </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A04D9045-2F66-1F2F-D2E6-177459F11379}"/>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E32270ED-910F-A2C6-7EED-541335F52B9A}"/>
              </a:ext>
            </a:extLst>
          </p:cNvPr>
          <p:cNvSpPr>
            <a:spLocks noGrp="1"/>
          </p:cNvSpPr>
          <p:nvPr>
            <p:ph type="sldNum" sz="quarter" idx="12"/>
          </p:nvPr>
        </p:nvSpPr>
        <p:spPr/>
        <p:txBody>
          <a:bodyPr/>
          <a:lstStyle/>
          <a:p>
            <a:fld id="{9F83D49E-CAEC-45A8-9C29-E3755C42201B}" type="slidenum">
              <a:rPr lang="en-GB" smtClean="0"/>
              <a:t>27</a:t>
            </a:fld>
            <a:endParaRPr lang="en-GB"/>
          </a:p>
        </p:txBody>
      </p:sp>
    </p:spTree>
    <p:extLst>
      <p:ext uri="{BB962C8B-B14F-4D97-AF65-F5344CB8AC3E}">
        <p14:creationId xmlns:p14="http://schemas.microsoft.com/office/powerpoint/2010/main" val="1440055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Coaching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4"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5"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5" action="ppaction://hlinksldjump"/>
          </p:cNvPr>
          <p:cNvSpPr txBox="1"/>
          <p:nvPr/>
        </p:nvSpPr>
        <p:spPr>
          <a:xfrm>
            <a:off x="2404540" y="1756536"/>
            <a:ext cx="16361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Coaching for Senior Management</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9" name="TextBox 38">
            <a:hlinkClick r:id="rId4" action="ppaction://hlinksldjump"/>
          </p:cNvPr>
          <p:cNvSpPr txBox="1"/>
          <p:nvPr/>
        </p:nvSpPr>
        <p:spPr>
          <a:xfrm>
            <a:off x="4267755" y="1848310"/>
            <a:ext cx="181712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Coaching</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nvGrpSpPr>
          <p:cNvPr id="6" name="Group 5"/>
          <p:cNvGrpSpPr/>
          <p:nvPr/>
        </p:nvGrpSpPr>
        <p:grpSpPr>
          <a:xfrm>
            <a:off x="400942" y="1697070"/>
            <a:ext cx="1834395" cy="3933432"/>
            <a:chOff x="400942" y="1697070"/>
            <a:chExt cx="1834395" cy="3933432"/>
          </a:xfrm>
        </p:grpSpPr>
        <p:sp>
          <p:nvSpPr>
            <p:cNvPr id="37" name="Rounded Rectangle 36">
              <a:hlinkClick r:id="rId2"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2" action="ppaction://hlinksldjump"/>
            </p:cNvPr>
            <p:cNvSpPr txBox="1"/>
            <p:nvPr/>
          </p:nvSpPr>
          <p:spPr>
            <a:xfrm>
              <a:off x="534893" y="1736793"/>
              <a:ext cx="16010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Coaching for High Performance </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3" name="TextBox 42">
              <a:hlinkClick r:id="rId6" action="ppaction://hlinksldjump"/>
            </p:cNvPr>
            <p:cNvSpPr txBox="1"/>
            <p:nvPr/>
          </p:nvSpPr>
          <p:spPr>
            <a:xfrm>
              <a:off x="416763" y="3737676"/>
              <a:ext cx="1818573"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To develop the ability of managers to identify development needs and coach and develop their people utilising the organisation competencies and professional coaching standards.</a:t>
              </a:r>
            </a:p>
          </p:txBody>
        </p:sp>
      </p:grpSp>
      <p:sp>
        <p:nvSpPr>
          <p:cNvPr id="52" name="Oval 51"/>
          <p:cNvSpPr/>
          <p:nvPr/>
        </p:nvSpPr>
        <p:spPr>
          <a:xfrm>
            <a:off x="651572" y="2319877"/>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7">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4" action="ppaction://hlinksldjump"/>
          </p:cNvPr>
          <p:cNvPicPr>
            <a:picLocks noChangeAspect="1"/>
          </p:cNvPicPr>
          <p:nvPr/>
        </p:nvPicPr>
        <p:blipFill rotWithShape="1">
          <a:blip r:embed="rId8">
            <a:clrChange>
              <a:clrFrom>
                <a:srgbClr val="555555"/>
              </a:clrFrom>
              <a:clrTo>
                <a:srgbClr val="555555">
                  <a:alpha val="0"/>
                </a:srgbClr>
              </a:clrTo>
            </a:clrChange>
          </a:blip>
          <a:srcRect l="14206" t="5027" r="14088" b="4347"/>
          <a:stretch/>
        </p:blipFill>
        <p:spPr>
          <a:xfrm>
            <a:off x="4651009" y="2499325"/>
            <a:ext cx="1050615" cy="1035088"/>
          </a:xfrm>
          <a:prstGeom prst="rect">
            <a:avLst/>
          </a:prstGeom>
        </p:spPr>
      </p:pic>
      <p:sp>
        <p:nvSpPr>
          <p:cNvPr id="8" name="AutoShape 2" descr="Ongoing Coaching And Support - Feedback Icon White Png, Transparent Png ,  Transparent Png Image - PNGit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hlinkClick r:id="rId2"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887095" y="2653818"/>
            <a:ext cx="789687" cy="789687"/>
          </a:xfrm>
          <a:prstGeom prst="rect">
            <a:avLst/>
          </a:prstGeom>
        </p:spPr>
      </p:pic>
      <p:pic>
        <p:nvPicPr>
          <p:cNvPr id="12" name="Picture 11">
            <a:hlinkClick r:id="rId5" action="ppaction://hlinksldjump"/>
          </p:cNvPr>
          <p:cNvPicPr>
            <a:picLocks noChangeAspect="1"/>
          </p:cNvPicPr>
          <p:nvPr/>
        </p:nvPicPr>
        <p:blipFill>
          <a:blip r:embed="rId10">
            <a:biLevel thresh="25000"/>
          </a:blip>
          <a:stretch>
            <a:fillRect/>
          </a:stretch>
        </p:blipFill>
        <p:spPr>
          <a:xfrm>
            <a:off x="2584140" y="2537266"/>
            <a:ext cx="1338596" cy="948916"/>
          </a:xfrm>
          <a:prstGeom prst="rect">
            <a:avLst/>
          </a:prstGeom>
        </p:spPr>
      </p:pic>
      <p:sp>
        <p:nvSpPr>
          <p:cNvPr id="33" name="Oval 32">
            <a:hlinkClick r:id="rId11"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Picture 33">
            <a:hlinkClick r:id="rId11" action="ppaction://hlinksldjump"/>
          </p:cNvPr>
          <p:cNvPicPr>
            <a:picLocks noChangeAspect="1"/>
          </p:cNvPicPr>
          <p:nvPr/>
        </p:nvPicPr>
        <p:blipFill>
          <a:blip r:embed="rId7">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40" name="TextBox 39">
            <a:hlinkClick r:id="rId6" action="ppaction://hlinksldjump"/>
          </p:cNvPr>
          <p:cNvSpPr txBox="1"/>
          <p:nvPr/>
        </p:nvSpPr>
        <p:spPr>
          <a:xfrm>
            <a:off x="4193201" y="3677120"/>
            <a:ext cx="1908949"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Can be used as an introduction to coaching but can also form the basis of part of a larger programme that uses coaching as a means of working towards the achievement of strategic objectives.</a:t>
            </a:r>
          </a:p>
        </p:txBody>
      </p:sp>
      <p:sp>
        <p:nvSpPr>
          <p:cNvPr id="2" name="TextBox 1">
            <a:extLst>
              <a:ext uri="{FF2B5EF4-FFF2-40B4-BE49-F238E27FC236}">
                <a16:creationId xmlns:a16="http://schemas.microsoft.com/office/drawing/2014/main" id="{90C3CE99-7F9B-6D59-E494-49F7B2A092BA}"/>
              </a:ext>
            </a:extLst>
          </p:cNvPr>
          <p:cNvSpPr txBox="1"/>
          <p:nvPr/>
        </p:nvSpPr>
        <p:spPr>
          <a:xfrm>
            <a:off x="2402541" y="3818965"/>
            <a:ext cx="155985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would be executive coaching and would be follow the request for coaching at this level</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Calibri"/>
            </a:endParaRPr>
          </a:p>
        </p:txBody>
      </p:sp>
      <p:sp>
        <p:nvSpPr>
          <p:cNvPr id="13" name="Footer Placeholder 12">
            <a:extLst>
              <a:ext uri="{FF2B5EF4-FFF2-40B4-BE49-F238E27FC236}">
                <a16:creationId xmlns:a16="http://schemas.microsoft.com/office/drawing/2014/main" id="{93E34C4F-EDE9-6140-161D-8F15687BBD5F}"/>
              </a:ext>
            </a:extLst>
          </p:cNvPr>
          <p:cNvSpPr>
            <a:spLocks noGrp="1"/>
          </p:cNvSpPr>
          <p:nvPr>
            <p:ph type="ftr" sz="quarter" idx="11"/>
          </p:nvPr>
        </p:nvSpPr>
        <p:spPr/>
        <p:txBody>
          <a:bodyPr/>
          <a:lstStyle/>
          <a:p>
            <a:r>
              <a:rPr lang="en-GB"/>
              <a:t>Smart Training Potential</a:t>
            </a:r>
          </a:p>
        </p:txBody>
      </p:sp>
      <p:sp>
        <p:nvSpPr>
          <p:cNvPr id="14" name="Slide Number Placeholder 13">
            <a:extLst>
              <a:ext uri="{FF2B5EF4-FFF2-40B4-BE49-F238E27FC236}">
                <a16:creationId xmlns:a16="http://schemas.microsoft.com/office/drawing/2014/main" id="{75AB51BE-2F65-F4DE-65EC-24756A66F980}"/>
              </a:ext>
            </a:extLst>
          </p:cNvPr>
          <p:cNvSpPr>
            <a:spLocks noGrp="1"/>
          </p:cNvSpPr>
          <p:nvPr>
            <p:ph type="sldNum" sz="quarter" idx="12"/>
          </p:nvPr>
        </p:nvSpPr>
        <p:spPr/>
        <p:txBody>
          <a:bodyPr/>
          <a:lstStyle/>
          <a:p>
            <a:fld id="{9F83D49E-CAEC-45A8-9C29-E3755C42201B}" type="slidenum">
              <a:rPr lang="en-GB" smtClean="0"/>
              <a:t>28</a:t>
            </a:fld>
            <a:endParaRPr lang="en-GB"/>
          </a:p>
        </p:txBody>
      </p:sp>
    </p:spTree>
    <p:extLst>
      <p:ext uri="{BB962C8B-B14F-4D97-AF65-F5344CB8AC3E}">
        <p14:creationId xmlns:p14="http://schemas.microsoft.com/office/powerpoint/2010/main" val="3805747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Coaching for High Performance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859867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To develop the ability of managers to identify development needs and coach and develop their people utilising the organisation competencies and professional coaching standards. The programme can be split into two 1-day modules and redesigned in many different ways in order to hit the right competencies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1" y="2254325"/>
            <a:ext cx="8800015" cy="20467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Understand the coaching process and the application of coaching skills to different situations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Use a model to plan, prepare and structure a coaching 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Confidently identify development needs and implement appropriate solutions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Learn how to use Competency Profiles to inform the identification of development needs and help plan for coaching with their staff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Explore tools for developing people to higher performance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Learn techniques for giving meaningful change-orientated feedback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rPr>
              <a:t>Understand and practise how to coach people on behavioural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B6880C0B-DA54-7A6C-C907-440D3E0E566F}"/>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0E260D30-F81E-5DA9-770D-556065D11245}"/>
              </a:ext>
            </a:extLst>
          </p:cNvPr>
          <p:cNvSpPr>
            <a:spLocks noGrp="1"/>
          </p:cNvSpPr>
          <p:nvPr>
            <p:ph type="sldNum" sz="quarter" idx="12"/>
          </p:nvPr>
        </p:nvSpPr>
        <p:spPr/>
        <p:txBody>
          <a:bodyPr/>
          <a:lstStyle/>
          <a:p>
            <a:fld id="{9F83D49E-CAEC-45A8-9C29-E3755C42201B}" type="slidenum">
              <a:rPr lang="en-GB" dirty="0" smtClean="0"/>
              <a:t>29</a:t>
            </a:fld>
            <a:endParaRPr lang="en-GB"/>
          </a:p>
        </p:txBody>
      </p:sp>
    </p:spTree>
    <p:extLst>
      <p:ext uri="{BB962C8B-B14F-4D97-AF65-F5344CB8AC3E}">
        <p14:creationId xmlns:p14="http://schemas.microsoft.com/office/powerpoint/2010/main" val="253778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rId2" action="ppaction://hlinksldjump"/>
          </p:cNvPr>
          <p:cNvSpPr/>
          <p:nvPr/>
        </p:nvSpPr>
        <p:spPr>
          <a:xfrm>
            <a:off x="400942" y="1666638"/>
            <a:ext cx="2172137" cy="637954"/>
          </a:xfrm>
          <a:prstGeom prst="roundRect">
            <a:avLst/>
          </a:prstGeom>
          <a:solidFill>
            <a:srgbClr val="EBE4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Active Learning</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8" name="Rounded Rectangle 37">
            <a:hlinkClick r:id="rId3" action="ppaction://hlinksldjump"/>
          </p:cNvPr>
          <p:cNvSpPr/>
          <p:nvPr/>
        </p:nvSpPr>
        <p:spPr>
          <a:xfrm>
            <a:off x="2703839" y="1656796"/>
            <a:ext cx="2172137" cy="637954"/>
          </a:xfrm>
          <a:prstGeom prst="round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Communication</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9" name="Rounded Rectangle 38">
            <a:hlinkClick r:id="rId4" action="ppaction://hlinksldjump"/>
          </p:cNvPr>
          <p:cNvSpPr/>
          <p:nvPr/>
        </p:nvSpPr>
        <p:spPr>
          <a:xfrm>
            <a:off x="2695593" y="4723487"/>
            <a:ext cx="2172137" cy="637954"/>
          </a:xfrm>
          <a:prstGeom prst="round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Driver Training</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40" name="Rounded Rectangle 39">
            <a:hlinkClick r:id="rId5" action="ppaction://hlinksldjump"/>
          </p:cNvPr>
          <p:cNvSpPr/>
          <p:nvPr/>
        </p:nvSpPr>
        <p:spPr>
          <a:xfrm>
            <a:off x="4998488" y="4723487"/>
            <a:ext cx="2172137" cy="637954"/>
          </a:xfrm>
          <a:prstGeom prst="round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Innovation &amp; Creativity</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41" name="Rounded Rectangle 40">
            <a:hlinkClick r:id="rId6" action="ppaction://hlinksldjump"/>
          </p:cNvPr>
          <p:cNvSpPr/>
          <p:nvPr/>
        </p:nvSpPr>
        <p:spPr>
          <a:xfrm>
            <a:off x="7301383" y="4692709"/>
            <a:ext cx="2172137" cy="637954"/>
          </a:xfrm>
          <a:prstGeom prst="round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Negotiation</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42" name="Rounded Rectangle 41">
            <a:hlinkClick r:id="rId7" action="ppaction://hlinksldjump"/>
          </p:cNvPr>
          <p:cNvSpPr/>
          <p:nvPr/>
        </p:nvSpPr>
        <p:spPr>
          <a:xfrm>
            <a:off x="400942" y="2422696"/>
            <a:ext cx="2172137" cy="637954"/>
          </a:xfrm>
          <a:prstGeom prst="roundRect">
            <a:avLst/>
          </a:prstGeom>
          <a:solidFill>
            <a:srgbClr val="EBE4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Business Acumen</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43" name="Rounded Rectangle 42">
            <a:hlinkClick r:id="rId8" action="ppaction://hlinksldjump"/>
          </p:cNvPr>
          <p:cNvSpPr/>
          <p:nvPr/>
        </p:nvSpPr>
        <p:spPr>
          <a:xfrm>
            <a:off x="2703839" y="2412854"/>
            <a:ext cx="2172137" cy="637954"/>
          </a:xfrm>
          <a:prstGeom prst="round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Complex Problem Solving</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44" name="Rounded Rectangle 43">
            <a:hlinkClick r:id="rId9" action="ppaction://hlinksldjump"/>
          </p:cNvPr>
          <p:cNvSpPr/>
          <p:nvPr/>
        </p:nvSpPr>
        <p:spPr>
          <a:xfrm>
            <a:off x="4998489" y="1668801"/>
            <a:ext cx="2172137" cy="637954"/>
          </a:xfrm>
          <a:prstGeom prst="round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Electrical Training</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45" name="Rounded Rectangle 44">
            <a:hlinkClick r:id="rId10" action="ppaction://hlinksldjump"/>
          </p:cNvPr>
          <p:cNvSpPr/>
          <p:nvPr/>
        </p:nvSpPr>
        <p:spPr>
          <a:xfrm>
            <a:off x="7301386" y="1677094"/>
            <a:ext cx="2172137" cy="637954"/>
          </a:xfrm>
          <a:prstGeom prst="round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IT Services</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46" name="Rounded Rectangle 45">
            <a:hlinkClick r:id="rId11" action="ppaction://hlinksldjump"/>
          </p:cNvPr>
          <p:cNvSpPr/>
          <p:nvPr/>
        </p:nvSpPr>
        <p:spPr>
          <a:xfrm>
            <a:off x="9604283" y="1666638"/>
            <a:ext cx="2172137" cy="637954"/>
          </a:xfrm>
          <a:prstGeom prst="roundRect">
            <a:avLst/>
          </a:prstGeom>
          <a:solidFill>
            <a:srgbClr val="E68853"/>
          </a:solidFill>
          <a:ln>
            <a:solidFill>
              <a:srgbClr val="E4BB00"/>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Productivity</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49" name="Rounded Rectangle 48">
            <a:hlinkClick r:id="rId12" action="ppaction://hlinksldjump"/>
          </p:cNvPr>
          <p:cNvSpPr/>
          <p:nvPr/>
        </p:nvSpPr>
        <p:spPr>
          <a:xfrm>
            <a:off x="400942" y="3201505"/>
            <a:ext cx="2172137" cy="637954"/>
          </a:xfrm>
          <a:prstGeom prst="roundRect">
            <a:avLst/>
          </a:prstGeom>
          <a:solidFill>
            <a:srgbClr val="EBE4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Change Management</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50" name="Rounded Rectangle 49">
            <a:hlinkClick r:id="rId13" action="ppaction://hlinksldjump"/>
          </p:cNvPr>
          <p:cNvSpPr/>
          <p:nvPr/>
        </p:nvSpPr>
        <p:spPr>
          <a:xfrm>
            <a:off x="2703839" y="3191663"/>
            <a:ext cx="2172137" cy="637954"/>
          </a:xfrm>
          <a:prstGeom prst="round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Data</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51" name="Rounded Rectangle 50">
            <a:hlinkClick r:id="rId14" action="ppaction://hlinksldjump"/>
          </p:cNvPr>
          <p:cNvSpPr/>
          <p:nvPr/>
        </p:nvSpPr>
        <p:spPr>
          <a:xfrm>
            <a:off x="4998489" y="2422696"/>
            <a:ext cx="2172137" cy="637954"/>
          </a:xfrm>
          <a:prstGeom prst="round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Emotional Intelligence</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52" name="Rounded Rectangle 51">
            <a:hlinkClick r:id="rId15" action="ppaction://hlinksldjump"/>
          </p:cNvPr>
          <p:cNvSpPr/>
          <p:nvPr/>
        </p:nvSpPr>
        <p:spPr>
          <a:xfrm>
            <a:off x="7301386" y="2455903"/>
            <a:ext cx="2172137" cy="637954"/>
          </a:xfrm>
          <a:prstGeom prst="round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IT Technical</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53" name="Rounded Rectangle 52">
            <a:hlinkClick r:id="rId16" action="ppaction://hlinksldjump"/>
          </p:cNvPr>
          <p:cNvSpPr/>
          <p:nvPr/>
        </p:nvSpPr>
        <p:spPr>
          <a:xfrm>
            <a:off x="9604283" y="2445447"/>
            <a:ext cx="2172137" cy="637954"/>
          </a:xfrm>
          <a:prstGeom prst="roundRect">
            <a:avLst/>
          </a:prstGeom>
          <a:solidFill>
            <a:srgbClr val="E68853"/>
          </a:solidFill>
          <a:ln>
            <a:solidFill>
              <a:srgbClr val="E4BB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Project Management</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54" name="Rounded Rectangle 53">
            <a:hlinkClick r:id="rId17" action="ppaction://hlinksldjump"/>
          </p:cNvPr>
          <p:cNvSpPr/>
          <p:nvPr/>
        </p:nvSpPr>
        <p:spPr>
          <a:xfrm>
            <a:off x="400942" y="3947107"/>
            <a:ext cx="2172137" cy="637954"/>
          </a:xfrm>
          <a:prstGeom prst="roundRect">
            <a:avLst/>
          </a:prstGeom>
          <a:solidFill>
            <a:srgbClr val="EBE4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Coaching</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56" name="Rounded Rectangle 55">
            <a:hlinkClick r:id="rId18" action="ppaction://hlinksldjump"/>
          </p:cNvPr>
          <p:cNvSpPr/>
          <p:nvPr/>
        </p:nvSpPr>
        <p:spPr>
          <a:xfrm>
            <a:off x="4998489" y="3168298"/>
            <a:ext cx="2172137" cy="637954"/>
          </a:xfrm>
          <a:prstGeom prst="round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Financial Acumen</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57" name="Rounded Rectangle 56">
            <a:hlinkClick r:id="rId19" action="ppaction://hlinksldjump"/>
          </p:cNvPr>
          <p:cNvSpPr/>
          <p:nvPr/>
        </p:nvSpPr>
        <p:spPr>
          <a:xfrm>
            <a:off x="7301386" y="3201505"/>
            <a:ext cx="2172137" cy="637954"/>
          </a:xfrm>
          <a:prstGeom prst="round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Leadership</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58" name="Rounded Rectangle 57">
            <a:hlinkClick r:id="rId20" action="ppaction://hlinksldjump"/>
          </p:cNvPr>
          <p:cNvSpPr/>
          <p:nvPr/>
        </p:nvSpPr>
        <p:spPr>
          <a:xfrm>
            <a:off x="9604283" y="3191049"/>
            <a:ext cx="2172137" cy="637954"/>
          </a:xfrm>
          <a:prstGeom prst="roundRect">
            <a:avLst/>
          </a:prstGeom>
          <a:solidFill>
            <a:srgbClr val="E68853"/>
          </a:solidFill>
          <a:ln>
            <a:solidFill>
              <a:srgbClr val="E4BB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Resilience &amp; Wellbeing</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59" name="Rounded Rectangle 58">
            <a:hlinkClick r:id="rId21" action="ppaction://hlinksldjump"/>
          </p:cNvPr>
          <p:cNvSpPr/>
          <p:nvPr/>
        </p:nvSpPr>
        <p:spPr>
          <a:xfrm>
            <a:off x="400942" y="4692709"/>
            <a:ext cx="2172137" cy="637954"/>
          </a:xfrm>
          <a:prstGeom prst="roundRect">
            <a:avLst/>
          </a:prstGeom>
          <a:solidFill>
            <a:srgbClr val="EBE4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Collaboration</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60" name="Rounded Rectangle 59">
            <a:hlinkClick r:id="rId22" action="ppaction://hlinksldjump"/>
          </p:cNvPr>
          <p:cNvSpPr/>
          <p:nvPr/>
        </p:nvSpPr>
        <p:spPr>
          <a:xfrm>
            <a:off x="2703839" y="3957575"/>
            <a:ext cx="2172137" cy="637954"/>
          </a:xfrm>
          <a:prstGeom prst="round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Digital</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61" name="Rounded Rectangle 60">
            <a:hlinkClick r:id="rId23" action="ppaction://hlinksldjump"/>
          </p:cNvPr>
          <p:cNvSpPr/>
          <p:nvPr/>
        </p:nvSpPr>
        <p:spPr>
          <a:xfrm>
            <a:off x="4998489" y="3913900"/>
            <a:ext cx="2172137" cy="637954"/>
          </a:xfrm>
          <a:prstGeom prst="round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Health &amp; Safety</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62" name="Rounded Rectangle 61">
            <a:hlinkClick r:id="rId24" action="ppaction://hlinksldjump"/>
          </p:cNvPr>
          <p:cNvSpPr/>
          <p:nvPr/>
        </p:nvSpPr>
        <p:spPr>
          <a:xfrm>
            <a:off x="7301386" y="3947107"/>
            <a:ext cx="2172137" cy="637954"/>
          </a:xfrm>
          <a:prstGeom prst="round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Microsoft Suite</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63" name="Rounded Rectangle 62">
            <a:hlinkClick r:id="rId25" action="ppaction://hlinksldjump"/>
          </p:cNvPr>
          <p:cNvSpPr/>
          <p:nvPr/>
        </p:nvSpPr>
        <p:spPr>
          <a:xfrm>
            <a:off x="9604283" y="3936651"/>
            <a:ext cx="2172137" cy="637954"/>
          </a:xfrm>
          <a:prstGeom prst="roundRect">
            <a:avLst/>
          </a:prstGeom>
          <a:solidFill>
            <a:srgbClr val="E68853"/>
          </a:solidFill>
          <a:ln>
            <a:solidFill>
              <a:srgbClr val="E4BB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Stakeholder Management</a:t>
            </a: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cxnSp>
        <p:nvCxnSpPr>
          <p:cNvPr id="66" name="Straight Connector 65"/>
          <p:cNvCxnSpPr>
            <a:endCxn id="70"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1043309" y="399962"/>
            <a:ext cx="769463" cy="732819"/>
            <a:chOff x="11043309" y="399962"/>
            <a:chExt cx="769463" cy="732819"/>
          </a:xfrm>
          <a:solidFill>
            <a:srgbClr val="088490"/>
          </a:solidFill>
        </p:grpSpPr>
        <p:sp>
          <p:nvSpPr>
            <p:cNvPr id="65" name="Oval 64">
              <a:hlinkClick r:id="rId26" action="ppaction://hlinksldjump"/>
            </p:cNvPr>
            <p:cNvSpPr/>
            <p:nvPr/>
          </p:nvSpPr>
          <p:spPr>
            <a:xfrm>
              <a:off x="11043309" y="399962"/>
              <a:ext cx="769463" cy="732819"/>
            </a:xfrm>
            <a:prstGeom prst="ellipse">
              <a:avLst/>
            </a:prstGeom>
            <a:grp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ight Arrow 67">
              <a:hlinkClick r:id="rId26" action="ppaction://hlinksldjump"/>
            </p:cNvPr>
            <p:cNvSpPr/>
            <p:nvPr/>
          </p:nvSpPr>
          <p:spPr>
            <a:xfrm>
              <a:off x="11241971" y="606623"/>
              <a:ext cx="414670" cy="297712"/>
            </a:xfrm>
            <a:prstGeom prst="rightArrow">
              <a:avLst/>
            </a:prstGeom>
            <a:grp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p:cNvGrpSpPr/>
          <p:nvPr/>
        </p:nvGrpSpPr>
        <p:grpSpPr>
          <a:xfrm>
            <a:off x="10143086" y="400788"/>
            <a:ext cx="769463" cy="732819"/>
            <a:chOff x="10143086" y="400788"/>
            <a:chExt cx="769463" cy="732819"/>
          </a:xfrm>
          <a:solidFill>
            <a:srgbClr val="088490"/>
          </a:solidFill>
        </p:grpSpPr>
        <p:sp>
          <p:nvSpPr>
            <p:cNvPr id="67" name="Oval 66">
              <a:hlinkClick r:id="rId27" action="ppaction://hlinksldjump"/>
            </p:cNvPr>
            <p:cNvSpPr/>
            <p:nvPr/>
          </p:nvSpPr>
          <p:spPr>
            <a:xfrm>
              <a:off x="10143086" y="400788"/>
              <a:ext cx="769463" cy="732819"/>
            </a:xfrm>
            <a:prstGeom prst="ellipse">
              <a:avLst/>
            </a:prstGeom>
            <a:grp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ight Arrow 68">
              <a:hlinkClick r:id="rId27" action="ppaction://hlinksldjump"/>
            </p:cNvPr>
            <p:cNvSpPr/>
            <p:nvPr/>
          </p:nvSpPr>
          <p:spPr>
            <a:xfrm rot="10800000">
              <a:off x="10309849" y="606623"/>
              <a:ext cx="414670" cy="297712"/>
            </a:xfrm>
            <a:prstGeom prst="rightArrow">
              <a:avLst/>
            </a:prstGeom>
            <a:grp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 name="Oval 69"/>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8606489" y="399962"/>
            <a:ext cx="769463" cy="732819"/>
            <a:chOff x="8606489" y="399962"/>
            <a:chExt cx="769463" cy="732819"/>
          </a:xfrm>
          <a:solidFill>
            <a:srgbClr val="088490"/>
          </a:solidFill>
        </p:grpSpPr>
        <p:sp>
          <p:nvSpPr>
            <p:cNvPr id="71" name="Oval 70">
              <a:hlinkClick r:id="rId28" action="ppaction://hlinksldjump"/>
            </p:cNvPr>
            <p:cNvSpPr/>
            <p:nvPr/>
          </p:nvSpPr>
          <p:spPr>
            <a:xfrm>
              <a:off x="8606489" y="399962"/>
              <a:ext cx="769463" cy="7328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9">
              <a:clrChange>
                <a:clrFrom>
                  <a:srgbClr val="000000"/>
                </a:clrFrom>
                <a:clrTo>
                  <a:srgbClr val="000000">
                    <a:alpha val="0"/>
                  </a:srgbClr>
                </a:clrTo>
              </a:clrChange>
            </a:blip>
            <a:stretch>
              <a:fillRect/>
            </a:stretch>
          </p:blipFill>
          <p:spPr>
            <a:xfrm>
              <a:off x="8757119" y="502392"/>
              <a:ext cx="456142" cy="456142"/>
            </a:xfrm>
            <a:prstGeom prst="rect">
              <a:avLst/>
            </a:prstGeom>
            <a:grpFill/>
          </p:spPr>
        </p:pic>
      </p:grpSp>
      <p:sp>
        <p:nvSpPr>
          <p:cNvPr id="9" name="Footer Placeholder 8">
            <a:extLst>
              <a:ext uri="{FF2B5EF4-FFF2-40B4-BE49-F238E27FC236}">
                <a16:creationId xmlns:a16="http://schemas.microsoft.com/office/drawing/2014/main" id="{2779FF17-2434-A3C8-D1EF-D6EF3982CDA9}"/>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FE5B16A9-00D7-3C80-6F84-2577A952E3DE}"/>
              </a:ext>
            </a:extLst>
          </p:cNvPr>
          <p:cNvSpPr>
            <a:spLocks noGrp="1"/>
          </p:cNvSpPr>
          <p:nvPr>
            <p:ph type="sldNum" sz="quarter" idx="12"/>
          </p:nvPr>
        </p:nvSpPr>
        <p:spPr/>
        <p:txBody>
          <a:bodyPr/>
          <a:lstStyle/>
          <a:p>
            <a:fld id="{9F83D49E-CAEC-45A8-9C29-E3755C42201B}" type="slidenum">
              <a:rPr lang="en-GB" smtClean="0"/>
              <a:t>3</a:t>
            </a:fld>
            <a:endParaRPr lang="en-GB"/>
          </a:p>
        </p:txBody>
      </p:sp>
    </p:spTree>
    <p:extLst>
      <p:ext uri="{BB962C8B-B14F-4D97-AF65-F5344CB8AC3E}">
        <p14:creationId xmlns:p14="http://schemas.microsoft.com/office/powerpoint/2010/main" val="3301982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Collaboration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4" action="ppaction://hlinksldjump"/>
          </p:cNvPr>
          <p:cNvSpPr/>
          <p:nvPr/>
        </p:nvSpPr>
        <p:spPr>
          <a:xfrm>
            <a:off x="6206351" y="1661017"/>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5" action="ppaction://hlinksldjump"/>
          </p:cNvPr>
          <p:cNvSpPr/>
          <p:nvPr/>
        </p:nvSpPr>
        <p:spPr>
          <a:xfrm>
            <a:off x="4281580" y="1647884"/>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6" action="ppaction://hlinksldjump"/>
          </p:cNvPr>
          <p:cNvSpPr/>
          <p:nvPr/>
        </p:nvSpPr>
        <p:spPr>
          <a:xfrm>
            <a:off x="2339538" y="1647885"/>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2" action="ppaction://hlinksldjump"/>
          </p:cNvPr>
          <p:cNvSpPr/>
          <p:nvPr/>
        </p:nvSpPr>
        <p:spPr>
          <a:xfrm>
            <a:off x="397496" y="1647886"/>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2" action="ppaction://hlinksldjump"/>
          </p:cNvPr>
          <p:cNvSpPr txBox="1"/>
          <p:nvPr/>
        </p:nvSpPr>
        <p:spPr>
          <a:xfrm>
            <a:off x="648126" y="1779387"/>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Communicating with Impact</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9" name="TextBox 38"/>
          <p:cNvSpPr txBox="1"/>
          <p:nvPr/>
        </p:nvSpPr>
        <p:spPr>
          <a:xfrm>
            <a:off x="2356809" y="1787289"/>
            <a:ext cx="1817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Better Communication Skills</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5" name="TextBox 44">
            <a:hlinkClick r:id="rId6" action="ppaction://hlinksldjump"/>
          </p:cNvPr>
          <p:cNvSpPr txBox="1"/>
          <p:nvPr/>
        </p:nvSpPr>
        <p:spPr>
          <a:xfrm>
            <a:off x="2374354" y="3650120"/>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 practical and highly interactive virtual workshop designed to enable you to consider the purpose and outcomes from workplace communications.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6" name="TextBox 45">
            <a:hlinkClick r:id="rId5" action="ppaction://hlinksldjump"/>
          </p:cNvPr>
          <p:cNvSpPr txBox="1"/>
          <p:nvPr/>
        </p:nvSpPr>
        <p:spPr>
          <a:xfrm>
            <a:off x="4292937" y="3737726"/>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Understanding and employing effective techniques at work can help you achieve your objectives, build relationships and improve outcomes for everyone.</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9" name="TextBox 48">
            <a:hlinkClick r:id="rId4" action="ppaction://hlinksldjump"/>
          </p:cNvPr>
          <p:cNvSpPr txBox="1"/>
          <p:nvPr/>
        </p:nvSpPr>
        <p:spPr>
          <a:xfrm>
            <a:off x="6242890" y="3845398"/>
            <a:ext cx="180130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This interactive and insightful workshop provides a sound foundation to the skill and qualities needed to turn opportunities into results.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678103" y="2340124"/>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2620721" y="2360217"/>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p:cNvSpPr/>
          <p:nvPr/>
        </p:nvSpPr>
        <p:spPr>
          <a:xfrm>
            <a:off x="4570961" y="2366974"/>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6504426" y="2288685"/>
            <a:ext cx="1289301" cy="1255123"/>
          </a:xfrm>
          <a:prstGeom prst="ellipse">
            <a:avLst/>
          </a:prstGeom>
          <a:solidFill>
            <a:srgbClr val="EBE452"/>
          </a:solidFill>
          <a:ln>
            <a:solidFill>
              <a:srgbClr val="EBE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7">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2" action="ppaction://hlinksldjump"/>
          </p:cNvPr>
          <p:cNvPicPr>
            <a:picLocks noChangeAspect="1"/>
          </p:cNvPicPr>
          <p:nvPr/>
        </p:nvPicPr>
        <p:blipFill>
          <a:blip r:embed="rId8"/>
          <a:stretch>
            <a:fillRect/>
          </a:stretch>
        </p:blipFill>
        <p:spPr>
          <a:xfrm>
            <a:off x="804258" y="2613771"/>
            <a:ext cx="987638" cy="707197"/>
          </a:xfrm>
          <a:prstGeom prst="rect">
            <a:avLst/>
          </a:prstGeom>
        </p:spPr>
      </p:pic>
      <p:pic>
        <p:nvPicPr>
          <p:cNvPr id="7" name="Picture 6">
            <a:hlinkClick r:id="rId6" action="ppaction://hlinksldjump"/>
          </p:cNvPr>
          <p:cNvPicPr>
            <a:picLocks noChangeAspect="1"/>
          </p:cNvPicPr>
          <p:nvPr/>
        </p:nvPicPr>
        <p:blipFill>
          <a:blip r:embed="rId9"/>
          <a:stretch>
            <a:fillRect/>
          </a:stretch>
        </p:blipFill>
        <p:spPr>
          <a:xfrm>
            <a:off x="2671937" y="2473820"/>
            <a:ext cx="1243692" cy="1152244"/>
          </a:xfrm>
          <a:prstGeom prst="rect">
            <a:avLst/>
          </a:prstGeom>
        </p:spPr>
      </p:pic>
      <p:sp>
        <p:nvSpPr>
          <p:cNvPr id="54" name="TextBox 53">
            <a:hlinkClick r:id="rId10" action="ppaction://hlinksldjump"/>
          </p:cNvPr>
          <p:cNvSpPr txBox="1"/>
          <p:nvPr/>
        </p:nvSpPr>
        <p:spPr>
          <a:xfrm>
            <a:off x="4377187" y="1743445"/>
            <a:ext cx="16183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Motivating Yourself &amp; Others</a:t>
            </a:r>
          </a:p>
        </p:txBody>
      </p:sp>
      <p:sp>
        <p:nvSpPr>
          <p:cNvPr id="55" name="TextBox 54"/>
          <p:cNvSpPr txBox="1"/>
          <p:nvPr/>
        </p:nvSpPr>
        <p:spPr>
          <a:xfrm>
            <a:off x="6470626" y="1713211"/>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Developing Others</a:t>
            </a:r>
          </a:p>
        </p:txBody>
      </p:sp>
      <p:sp>
        <p:nvSpPr>
          <p:cNvPr id="57" name="TextBox 56">
            <a:hlinkClick r:id="rId2" action="ppaction://hlinksldjump"/>
          </p:cNvPr>
          <p:cNvSpPr txBox="1"/>
          <p:nvPr/>
        </p:nvSpPr>
        <p:spPr>
          <a:xfrm>
            <a:off x="441616" y="3641877"/>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 practical and highly interactive virtual workshop designed to enable you to consider the purpose and outcomes from workplace communications.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1" name="Picture 60">
            <a:hlinkClick r:id="rId5"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4790461" y="2567593"/>
            <a:ext cx="881497" cy="952017"/>
          </a:xfrm>
          <a:prstGeom prst="rect">
            <a:avLst/>
          </a:prstGeom>
        </p:spPr>
      </p:pic>
      <p:pic>
        <p:nvPicPr>
          <p:cNvPr id="62" name="Picture 61">
            <a:hlinkClick r:id="rId4" action="ppaction://hlinksldjump"/>
          </p:cNvPr>
          <p:cNvPicPr>
            <a:picLocks noChangeAspect="1"/>
          </p:cNvPicPr>
          <p:nvPr/>
        </p:nvPicPr>
        <p:blipFill>
          <a:blip r:embed="rId12">
            <a:clrChange>
              <a:clrFrom>
                <a:srgbClr val="000000"/>
              </a:clrFrom>
              <a:clrTo>
                <a:srgbClr val="000000">
                  <a:alpha val="0"/>
                </a:srgbClr>
              </a:clrTo>
            </a:clrChange>
          </a:blip>
          <a:stretch>
            <a:fillRect/>
          </a:stretch>
        </p:blipFill>
        <p:spPr>
          <a:xfrm>
            <a:off x="6797103" y="2461230"/>
            <a:ext cx="829641" cy="829641"/>
          </a:xfrm>
          <a:prstGeom prst="rect">
            <a:avLst/>
          </a:prstGeom>
        </p:spPr>
      </p:pic>
      <p:sp>
        <p:nvSpPr>
          <p:cNvPr id="37" name="Oval 36">
            <a:hlinkClick r:id="rId13"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40" name="Picture 39">
            <a:hlinkClick r:id="rId13" action="ppaction://hlinksldjump"/>
          </p:cNvPr>
          <p:cNvPicPr>
            <a:picLocks noChangeAspect="1"/>
          </p:cNvPicPr>
          <p:nvPr/>
        </p:nvPicPr>
        <p:blipFill>
          <a:blip r:embed="rId7">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6" name="Footer Placeholder 5">
            <a:extLst>
              <a:ext uri="{FF2B5EF4-FFF2-40B4-BE49-F238E27FC236}">
                <a16:creationId xmlns:a16="http://schemas.microsoft.com/office/drawing/2014/main" id="{E4905CF4-33ED-D21D-7AE1-4CBFF498BD57}"/>
              </a:ext>
            </a:extLst>
          </p:cNvPr>
          <p:cNvSpPr>
            <a:spLocks noGrp="1"/>
          </p:cNvSpPr>
          <p:nvPr>
            <p:ph type="ftr" sz="quarter" idx="11"/>
          </p:nvPr>
        </p:nvSpPr>
        <p:spPr/>
        <p:txBody>
          <a:bodyPr/>
          <a:lstStyle/>
          <a:p>
            <a:r>
              <a:rPr lang="en-GB"/>
              <a:t>Smart Training Potential</a:t>
            </a:r>
          </a:p>
        </p:txBody>
      </p:sp>
      <p:sp>
        <p:nvSpPr>
          <p:cNvPr id="8" name="Slide Number Placeholder 7">
            <a:extLst>
              <a:ext uri="{FF2B5EF4-FFF2-40B4-BE49-F238E27FC236}">
                <a16:creationId xmlns:a16="http://schemas.microsoft.com/office/drawing/2014/main" id="{9946379C-9BE0-F740-7C02-62CFE331071F}"/>
              </a:ext>
            </a:extLst>
          </p:cNvPr>
          <p:cNvSpPr>
            <a:spLocks noGrp="1"/>
          </p:cNvSpPr>
          <p:nvPr>
            <p:ph type="sldNum" sz="quarter" idx="12"/>
          </p:nvPr>
        </p:nvSpPr>
        <p:spPr/>
        <p:txBody>
          <a:bodyPr/>
          <a:lstStyle/>
          <a:p>
            <a:fld id="{9F83D49E-CAEC-45A8-9C29-E3755C42201B}" type="slidenum">
              <a:rPr lang="en-GB" smtClean="0"/>
              <a:t>30</a:t>
            </a:fld>
            <a:endParaRPr lang="en-GB"/>
          </a:p>
        </p:txBody>
      </p:sp>
    </p:spTree>
    <p:extLst>
      <p:ext uri="{BB962C8B-B14F-4D97-AF65-F5344CB8AC3E}">
        <p14:creationId xmlns:p14="http://schemas.microsoft.com/office/powerpoint/2010/main" val="2478643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7262"/>
            <a:ext cx="12192000" cy="1485311"/>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90309" y="45776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Communicating with Impact</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396964"/>
            <a:ext cx="11371819"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practical and highly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interactive virtual workshop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is designed to enable you to consider the purpose and outcomes required from workplace communications and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develop the skills, confidence and energy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to create the impact you choose when you choose to create it. You will have the opportunity to practise powerful new tools and techniques in a safe environment and you will take away practical steps for more credible and effective communication with any audience. The aim is to equip you with everything you need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to build your communication capacity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at all levels - whether it be interpersonal, organisational or external, and enabling you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to become a leader communicator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who connects and resonates with any stakeholder.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90309" y="2519294"/>
            <a:ext cx="11371819"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Suitable for anyone who would like to develop the skills to communicate with greater impact in the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Define how to make the greatest impact when communicating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Listen empathetically rather than competitively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Use a balance of advocacy and enquiry techniques to make conversations more productive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Deliver authenticity through congruent communication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68858" y="4573922"/>
            <a:ext cx="1087311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1x 3 hr virtual 	                                         N/A                                                                         £695 per person | £4,945 group booking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6-8hrs on-demand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30 minutes coaching (optional extra)</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E915BBC7-1B8E-6727-BC92-789E8E2B9471}"/>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6D76CC26-58C1-5D64-B1A7-A7BBAE46D3B3}"/>
              </a:ext>
            </a:extLst>
          </p:cNvPr>
          <p:cNvSpPr>
            <a:spLocks noGrp="1"/>
          </p:cNvSpPr>
          <p:nvPr>
            <p:ph type="sldNum" sz="quarter" idx="12"/>
          </p:nvPr>
        </p:nvSpPr>
        <p:spPr/>
        <p:txBody>
          <a:bodyPr/>
          <a:lstStyle/>
          <a:p>
            <a:fld id="{9F83D49E-CAEC-45A8-9C29-E3755C42201B}" type="slidenum">
              <a:rPr lang="en-GB" smtClean="0"/>
              <a:t>31</a:t>
            </a:fld>
            <a:endParaRPr lang="en-GB"/>
          </a:p>
        </p:txBody>
      </p:sp>
    </p:spTree>
    <p:extLst>
      <p:ext uri="{BB962C8B-B14F-4D97-AF65-F5344CB8AC3E}">
        <p14:creationId xmlns:p14="http://schemas.microsoft.com/office/powerpoint/2010/main" val="224285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7262"/>
            <a:ext cx="12192000" cy="1485311"/>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90309" y="45776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Better Communication Skills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396964"/>
            <a:ext cx="1137181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Understanding and employing effective communication techniques at work can help you achieve your objectives, build strong relationships and improve outcomes for everyone. This practical course focuses on all of the critical elements of communication, and you will leave the course with a plan to develop your confidence and competence in a range of communication techniques. You will also take away tips, techniques and templates to support you in implementing your communication skills back in the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90309" y="2519294"/>
            <a:ext cx="11371819"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short session is suitable for anyone who would like to develop a more systematic and consistent approach to problem solving.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the factors that help and hinder workplace communication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effective questioning techniques to acquire information and build relationships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Pick up on hidden messages through nonverbal cues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Actively listen for feelings and behaviours as well as meaning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Make a persuasive proposal using a five-stage structure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68857" y="4573922"/>
            <a:ext cx="11663621"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2 x 3 hour virtual sessions		                           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6-8 hours on-demand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30 minutes coaching (optional extra for teams)</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6492133" y="3400747"/>
            <a:ext cx="5164508" cy="101566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Recognise the different types of behaviour in yourself and others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Apply an assertive response to some common workplace situations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good and bad practice for useful and constructive feedback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Plan effectively for feedback conversations using the BOFF model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Explain barriers and filters in communication and how to overcome them</a:t>
            </a:r>
          </a:p>
        </p:txBody>
      </p:sp>
      <p:sp>
        <p:nvSpPr>
          <p:cNvPr id="9" name="Footer Placeholder 8">
            <a:extLst>
              <a:ext uri="{FF2B5EF4-FFF2-40B4-BE49-F238E27FC236}">
                <a16:creationId xmlns:a16="http://schemas.microsoft.com/office/drawing/2014/main" id="{9DAA114C-E53C-2F50-03C6-A39C66A03CDA}"/>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1D2CBA08-E6D6-B6CB-DA07-0583159A0B6E}"/>
              </a:ext>
            </a:extLst>
          </p:cNvPr>
          <p:cNvSpPr>
            <a:spLocks noGrp="1"/>
          </p:cNvSpPr>
          <p:nvPr>
            <p:ph type="sldNum" sz="quarter" idx="12"/>
          </p:nvPr>
        </p:nvSpPr>
        <p:spPr/>
        <p:txBody>
          <a:bodyPr/>
          <a:lstStyle/>
          <a:p>
            <a:fld id="{9F83D49E-CAEC-45A8-9C29-E3755C42201B}" type="slidenum">
              <a:rPr lang="en-GB" smtClean="0"/>
              <a:t>32</a:t>
            </a:fld>
            <a:endParaRPr lang="en-GB"/>
          </a:p>
        </p:txBody>
      </p:sp>
    </p:spTree>
    <p:extLst>
      <p:ext uri="{BB962C8B-B14F-4D97-AF65-F5344CB8AC3E}">
        <p14:creationId xmlns:p14="http://schemas.microsoft.com/office/powerpoint/2010/main" val="1288753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Motivating yourself and others as a remote-worker</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294173"/>
            <a:ext cx="1141183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Motivated people are more engaged, happy and perform better in the workplace. Many of us can think of times when we’ve been motivated – and probably times when we’ve struggled to motivate ourselves. There are many factors that can impact our motivation, both within and external to ourselves. Working remotely can in itself be challenging to our motivation, where perhaps we may be missing the companionship and encouragement of our colleagues, we may miss the direction provided when we’re working in close proximity to our manager and team, and may feel quite isolated and alone. This half day session will give you the opportunity to explore some of the different motivational factors, and consider actions you can take to motivate yourself, your team, colleagues, and possibly those around you when working from home. This current course outline is specifically tailored to allow time for sharing of thoughts, emotions and behaviours experienced during the Coronavirus pandemic.</a:t>
            </a:r>
            <a:endPar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2" y="2480841"/>
            <a:ext cx="11660404" cy="19851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Managers, Team Leaders and Supervisors </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how it feels to be motivated – or not!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Recognise what motivates 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the barriers to feeling motivated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Plan how to achieve the goal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Demonstrate how you can motivate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 strategies to deal with times when your motivation is challenged</a:t>
            </a: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½ day	                                                      N/A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£295 per person</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A5B4722C-A2F3-69CA-6291-2C1CA17318F7}"/>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A63882BA-159B-5B5F-A448-813E4C4F574D}"/>
              </a:ext>
            </a:extLst>
          </p:cNvPr>
          <p:cNvSpPr>
            <a:spLocks noGrp="1"/>
          </p:cNvSpPr>
          <p:nvPr>
            <p:ph type="sldNum" sz="quarter" idx="12"/>
          </p:nvPr>
        </p:nvSpPr>
        <p:spPr/>
        <p:txBody>
          <a:bodyPr/>
          <a:lstStyle/>
          <a:p>
            <a:fld id="{9F83D49E-CAEC-45A8-9C29-E3755C42201B}" type="slidenum">
              <a:rPr lang="en-GB" smtClean="0"/>
              <a:t>33</a:t>
            </a:fld>
            <a:endParaRPr lang="en-GB"/>
          </a:p>
        </p:txBody>
      </p:sp>
    </p:spTree>
    <p:extLst>
      <p:ext uri="{BB962C8B-B14F-4D97-AF65-F5344CB8AC3E}">
        <p14:creationId xmlns:p14="http://schemas.microsoft.com/office/powerpoint/2010/main" val="4013019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394869"/>
            <a:ext cx="11791058"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Developing others</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294173"/>
            <a:ext cx="114118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‘Development’ is about striving for peak performance through continuously improving attitudes, behaviour, knowledge, capabilities, experience and skills. We cover how development need not be time-consuming or costly. Learning occurs naturally to all of us, all of the time, and as a manager of other people you can use your skills to help them to recognise and maximise all potential development opportunities within the course of their everyday work. As well as improving results for your organisation, this also has the effect of increasing satisfaction and motivation. As well as improving results for your organisation, this also has the effect of increasing satisfaction and motivation.</a:t>
            </a:r>
          </a:p>
        </p:txBody>
      </p:sp>
      <p:sp>
        <p:nvSpPr>
          <p:cNvPr id="17" name="TextBox 16"/>
          <p:cNvSpPr txBox="1"/>
          <p:nvPr/>
        </p:nvSpPr>
        <p:spPr>
          <a:xfrm>
            <a:off x="378089" y="2125170"/>
            <a:ext cx="11660404" cy="18004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session is designed for managers who are looking to find out more about how to help their team members grow, learn and progress. Sales, Managers, Team Leaders, and Supervisors.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role of the manager in developing people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Learn how to help your team members grow, learn and progress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Know about how people learn using 70/20/10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Training options for groups/teams &amp; organisation-wide</a:t>
            </a:r>
            <a:endPar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7167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90 minutes                                                         N/A                                                                                            £395 per person                                                                                                                                                                              						                                      £2, 295</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group booking</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0B10905-75C7-10BE-186F-FD97E328BE25}"/>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4CB1EDBD-CB83-9D35-4DD6-C8DF8355A302}"/>
              </a:ext>
            </a:extLst>
          </p:cNvPr>
          <p:cNvSpPr>
            <a:spLocks noGrp="1"/>
          </p:cNvSpPr>
          <p:nvPr>
            <p:ph type="sldNum" sz="quarter" idx="12"/>
          </p:nvPr>
        </p:nvSpPr>
        <p:spPr/>
        <p:txBody>
          <a:bodyPr/>
          <a:lstStyle/>
          <a:p>
            <a:fld id="{9F83D49E-CAEC-45A8-9C29-E3755C42201B}" type="slidenum">
              <a:rPr lang="en-GB" smtClean="0"/>
              <a:t>34</a:t>
            </a:fld>
            <a:endParaRPr lang="en-GB"/>
          </a:p>
        </p:txBody>
      </p:sp>
    </p:spTree>
    <p:extLst>
      <p:ext uri="{BB962C8B-B14F-4D97-AF65-F5344CB8AC3E}">
        <p14:creationId xmlns:p14="http://schemas.microsoft.com/office/powerpoint/2010/main" val="1815115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Communication Skills Courses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4" action="ppaction://hlinksldjump"/>
          </p:cNvPr>
          <p:cNvSpPr/>
          <p:nvPr/>
        </p:nvSpPr>
        <p:spPr>
          <a:xfrm>
            <a:off x="8134568" y="1710201"/>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5" action="ppaction://hlinksldjump"/>
          </p:cNvPr>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6"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7"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7" action="ppaction://hlinksldjump"/>
          </p:cNvPr>
          <p:cNvSpPr txBox="1"/>
          <p:nvPr/>
        </p:nvSpPr>
        <p:spPr>
          <a:xfrm>
            <a:off x="2576343" y="1828571"/>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Communicating with Impact</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9" name="TextBox 38">
            <a:hlinkClick r:id="rId6" action="ppaction://hlinksldjump"/>
          </p:cNvPr>
          <p:cNvSpPr txBox="1"/>
          <p:nvPr/>
        </p:nvSpPr>
        <p:spPr>
          <a:xfrm>
            <a:off x="4285026" y="1836473"/>
            <a:ext cx="1817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Better Communication Skills</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0" name="TextBox 39"/>
          <p:cNvSpPr txBox="1"/>
          <p:nvPr/>
        </p:nvSpPr>
        <p:spPr>
          <a:xfrm>
            <a:off x="6478408" y="1814649"/>
            <a:ext cx="12971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Fundamentals of Sales</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1" name="TextBox 40"/>
          <p:cNvSpPr txBox="1"/>
          <p:nvPr/>
        </p:nvSpPr>
        <p:spPr>
          <a:xfrm>
            <a:off x="8454413" y="1836473"/>
            <a:ext cx="13331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Presentations</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nvGrpSpPr>
          <p:cNvPr id="6" name="Group 5"/>
          <p:cNvGrpSpPr/>
          <p:nvPr/>
        </p:nvGrpSpPr>
        <p:grpSpPr>
          <a:xfrm>
            <a:off x="400942" y="1697070"/>
            <a:ext cx="1834395" cy="3885521"/>
            <a:chOff x="400942" y="1697070"/>
            <a:chExt cx="1834395" cy="3885521"/>
          </a:xfrm>
        </p:grpSpPr>
        <p:sp>
          <p:nvSpPr>
            <p:cNvPr id="37" name="Rounded Rectangle 36">
              <a:hlinkClick r:id="rId2"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2" action="ppaction://hlinksldjump"/>
            </p:cNvPr>
            <p:cNvSpPr txBox="1"/>
            <p:nvPr/>
          </p:nvSpPr>
          <p:spPr>
            <a:xfrm>
              <a:off x="651572" y="1822004"/>
              <a:ext cx="13331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Storytelling</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3" name="TextBox 42">
              <a:hlinkClick r:id="rId2" action="ppaction://hlinksldjump"/>
            </p:cNvPr>
            <p:cNvSpPr txBox="1"/>
            <p:nvPr/>
          </p:nvSpPr>
          <p:spPr>
            <a:xfrm>
              <a:off x="416764" y="3737676"/>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90-minute virtual session will help you transform dull facts and information into compelling and persuasive content through the power of storytelling. </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sp>
        <p:nvSpPr>
          <p:cNvPr id="45" name="TextBox 44">
            <a:hlinkClick r:id="rId7" action="ppaction://hlinksldjump"/>
          </p:cNvPr>
          <p:cNvSpPr txBox="1"/>
          <p:nvPr/>
        </p:nvSpPr>
        <p:spPr>
          <a:xfrm>
            <a:off x="2376077" y="3737676"/>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 practical and highly interactive virtual workshop designed to enable you to consider the purpose and outcomes from workplace communications.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6" name="TextBox 45">
            <a:hlinkClick r:id="rId6" action="ppaction://hlinksldjump"/>
          </p:cNvPr>
          <p:cNvSpPr txBox="1"/>
          <p:nvPr/>
        </p:nvSpPr>
        <p:spPr>
          <a:xfrm>
            <a:off x="4292937" y="3737726"/>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Understanding and employing effective techniques at work can help you achieve your objectives, build relationships and improve outcomes for everyone.</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9" name="TextBox 48">
            <a:hlinkClick r:id="rId5" action="ppaction://hlinksldjump"/>
          </p:cNvPr>
          <p:cNvSpPr txBox="1"/>
          <p:nvPr/>
        </p:nvSpPr>
        <p:spPr>
          <a:xfrm>
            <a:off x="6242890" y="3845398"/>
            <a:ext cx="180130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This interactive and insightful workshop provides a sound foundation to the skill and qualities needed to turn opportunities into results.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0" name="TextBox 49">
            <a:hlinkClick r:id="rId4" action="ppaction://hlinksldjump"/>
          </p:cNvPr>
          <p:cNvSpPr txBox="1"/>
          <p:nvPr/>
        </p:nvSpPr>
        <p:spPr>
          <a:xfrm>
            <a:off x="8078942" y="3843558"/>
            <a:ext cx="1908949"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will help you to transform your presentation skills, empowering you with greater control, composure and confidence.</a:t>
            </a: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a:hlinkClick r:id="rId7" action="ppaction://hlinksldjump"/>
          </p:cNvPr>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a:hlinkClick r:id="rId5" action="ppaction://hlinksldjump"/>
          </p:cNvPr>
          <p:cNvSpPr/>
          <p:nvPr/>
        </p:nvSpPr>
        <p:spPr>
          <a:xfrm>
            <a:off x="6499178" y="2416158"/>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a:hlinkClick r:id="rId4" action="ppaction://hlinksldjump"/>
          </p:cNvPr>
          <p:cNvSpPr/>
          <p:nvPr/>
        </p:nvSpPr>
        <p:spPr>
          <a:xfrm>
            <a:off x="8432643" y="2337869"/>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8">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5122" name="Picture 2" descr="White business icons Royalty Free Vector Image">
            <a:hlinkClick r:id="rId6" action="ppaction://hlinksldjump"/>
          </p:cNvPr>
          <p:cNvPicPr>
            <a:picLocks noChangeAspect="1" noChangeArrowheads="1"/>
          </p:cNvPicPr>
          <p:nvPr/>
        </p:nvPicPr>
        <p:blipFill rotWithShape="1">
          <a:blip r:embed="rId9">
            <a:clrChange>
              <a:clrFrom>
                <a:srgbClr val="212121"/>
              </a:clrFrom>
              <a:clrTo>
                <a:srgbClr val="212121">
                  <a:alpha val="0"/>
                </a:srgbClr>
              </a:clrTo>
            </a:clrChange>
            <a:extLst>
              <a:ext uri="{28A0092B-C50C-407E-A947-70E740481C1C}">
                <a14:useLocalDpi xmlns:a14="http://schemas.microsoft.com/office/drawing/2010/main" val="0"/>
              </a:ext>
            </a:extLst>
          </a:blip>
          <a:srcRect l="76682" t="47370" b="32669"/>
          <a:stretch/>
        </p:blipFill>
        <p:spPr bwMode="auto">
          <a:xfrm>
            <a:off x="4611146" y="2535109"/>
            <a:ext cx="1245489" cy="11514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ite business icons Royalty Free Vector Image">
            <a:hlinkClick r:id="rId2" action="ppaction://hlinksldjump"/>
          </p:cNvPr>
          <p:cNvPicPr>
            <a:picLocks noChangeAspect="1" noChangeArrowheads="1"/>
          </p:cNvPicPr>
          <p:nvPr/>
        </p:nvPicPr>
        <p:blipFill rotWithShape="1">
          <a:blip r:embed="rId9" cstate="print">
            <a:clrChange>
              <a:clrFrom>
                <a:srgbClr val="212121"/>
              </a:clrFrom>
              <a:clrTo>
                <a:srgbClr val="212121">
                  <a:alpha val="0"/>
                </a:srgbClr>
              </a:clrTo>
            </a:clrChange>
            <a:extLst>
              <a:ext uri="{28A0092B-C50C-407E-A947-70E740481C1C}">
                <a14:useLocalDpi xmlns:a14="http://schemas.microsoft.com/office/drawing/2010/main" val="0"/>
              </a:ext>
            </a:extLst>
          </a:blip>
          <a:srcRect l="76177" t="4797" b="78205"/>
          <a:stretch/>
        </p:blipFill>
        <p:spPr bwMode="auto">
          <a:xfrm>
            <a:off x="885519" y="2632770"/>
            <a:ext cx="935761" cy="7210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ite business icons Royalty Free Vector Image">
            <a:hlinkClick r:id="rId7" action="ppaction://hlinksldjump"/>
          </p:cNvPr>
          <p:cNvPicPr>
            <a:picLocks noChangeAspect="1" noChangeArrowheads="1"/>
          </p:cNvPicPr>
          <p:nvPr/>
        </p:nvPicPr>
        <p:blipFill rotWithShape="1">
          <a:blip r:embed="rId9">
            <a:clrChange>
              <a:clrFrom>
                <a:srgbClr val="212121"/>
              </a:clrFrom>
              <a:clrTo>
                <a:srgbClr val="212121">
                  <a:alpha val="0"/>
                </a:srgbClr>
              </a:clrTo>
            </a:clrChange>
            <a:extLst>
              <a:ext uri="{28A0092B-C50C-407E-A947-70E740481C1C}">
                <a14:useLocalDpi xmlns:a14="http://schemas.microsoft.com/office/drawing/2010/main" val="0"/>
              </a:ext>
            </a:extLst>
          </a:blip>
          <a:srcRect l="76177" t="26161" b="58088"/>
          <a:stretch/>
        </p:blipFill>
        <p:spPr bwMode="auto">
          <a:xfrm>
            <a:off x="2758783" y="2676671"/>
            <a:ext cx="988529" cy="70585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White business icons Royalty Free Vector Image">
            <a:hlinkClick r:id="rId5" action="ppaction://hlinksldjump"/>
          </p:cNvPr>
          <p:cNvPicPr>
            <a:picLocks noChangeAspect="1" noChangeArrowheads="1"/>
          </p:cNvPicPr>
          <p:nvPr/>
        </p:nvPicPr>
        <p:blipFill rotWithShape="1">
          <a:blip r:embed="rId9">
            <a:clrChange>
              <a:clrFrom>
                <a:srgbClr val="212121"/>
              </a:clrFrom>
              <a:clrTo>
                <a:srgbClr val="212121">
                  <a:alpha val="0"/>
                </a:srgbClr>
              </a:clrTo>
            </a:clrChange>
            <a:extLst>
              <a:ext uri="{28A0092B-C50C-407E-A947-70E740481C1C}">
                <a14:useLocalDpi xmlns:a14="http://schemas.microsoft.com/office/drawing/2010/main" val="0"/>
              </a:ext>
            </a:extLst>
          </a:blip>
          <a:srcRect l="55461" t="3082" r="27529" b="77737"/>
          <a:stretch/>
        </p:blipFill>
        <p:spPr bwMode="auto">
          <a:xfrm>
            <a:off x="6725114" y="2580055"/>
            <a:ext cx="816988" cy="9949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10">
            <a:clrChange>
              <a:clrFrom>
                <a:srgbClr val="000000"/>
              </a:clrFrom>
              <a:clrTo>
                <a:srgbClr val="000000">
                  <a:alpha val="0"/>
                </a:srgbClr>
              </a:clrTo>
            </a:clrChange>
          </a:blip>
          <a:srcRect l="16495" t="16918" r="15621" b="16547"/>
          <a:stretch/>
        </p:blipFill>
        <p:spPr>
          <a:xfrm>
            <a:off x="8601612" y="2588435"/>
            <a:ext cx="927643" cy="893729"/>
          </a:xfrm>
          <a:prstGeom prst="rect">
            <a:avLst/>
          </a:prstGeom>
        </p:spPr>
      </p:pic>
      <p:sp>
        <p:nvSpPr>
          <p:cNvPr id="54" name="Rounded Rectangle 53">
            <a:hlinkClick r:id="rId11" action="ppaction://hlinksldjump"/>
          </p:cNvPr>
          <p:cNvSpPr/>
          <p:nvPr/>
        </p:nvSpPr>
        <p:spPr>
          <a:xfrm>
            <a:off x="10106058" y="17016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5" name="TextBox 54">
            <a:hlinkClick r:id="rId11" action="ppaction://hlinksldjump"/>
          </p:cNvPr>
          <p:cNvSpPr txBox="1"/>
          <p:nvPr/>
        </p:nvSpPr>
        <p:spPr>
          <a:xfrm>
            <a:off x="10425903" y="1827942"/>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Consultative Selling</a:t>
            </a:r>
          </a:p>
        </p:txBody>
      </p:sp>
      <p:sp>
        <p:nvSpPr>
          <p:cNvPr id="57" name="TextBox 56">
            <a:hlinkClick r:id="rId11" action="ppaction://hlinksldjump"/>
          </p:cNvPr>
          <p:cNvSpPr txBox="1"/>
          <p:nvPr/>
        </p:nvSpPr>
        <p:spPr>
          <a:xfrm>
            <a:off x="10131240" y="3836867"/>
            <a:ext cx="180130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To enhance the business relationships and results of your company through developing the consultative sales skills of the team.</a:t>
            </a:r>
          </a:p>
        </p:txBody>
      </p:sp>
      <p:sp>
        <p:nvSpPr>
          <p:cNvPr id="61" name="Oval 60"/>
          <p:cNvSpPr/>
          <p:nvPr/>
        </p:nvSpPr>
        <p:spPr>
          <a:xfrm>
            <a:off x="10404133" y="2329338"/>
            <a:ext cx="1289301" cy="1255123"/>
          </a:xfrm>
          <a:prstGeom prst="ellipse">
            <a:avLst/>
          </a:prstGeom>
          <a:solidFill>
            <a:srgbClr val="808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7" name="Picture 6">
            <a:hlinkClick r:id="rId11" action="ppaction://hlinksldjump"/>
          </p:cNvPr>
          <p:cNvPicPr>
            <a:picLocks noChangeAspect="1"/>
          </p:cNvPicPr>
          <p:nvPr/>
        </p:nvPicPr>
        <p:blipFill>
          <a:blip r:embed="rId12">
            <a:clrChange>
              <a:clrFrom>
                <a:srgbClr val="000000"/>
              </a:clrFrom>
              <a:clrTo>
                <a:srgbClr val="000000">
                  <a:alpha val="0"/>
                </a:srgbClr>
              </a:clrTo>
            </a:clrChange>
          </a:blip>
          <a:stretch>
            <a:fillRect/>
          </a:stretch>
        </p:blipFill>
        <p:spPr>
          <a:xfrm>
            <a:off x="10615378" y="2554770"/>
            <a:ext cx="883271" cy="883271"/>
          </a:xfrm>
          <a:prstGeom prst="rect">
            <a:avLst/>
          </a:prstGeom>
        </p:spPr>
      </p:pic>
      <p:sp>
        <p:nvSpPr>
          <p:cNvPr id="51" name="Oval 50">
            <a:hlinkClick r:id="rId13"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9" name="Picture 58">
            <a:hlinkClick r:id="rId13" action="ppaction://hlinksldjump"/>
          </p:cNvPr>
          <p:cNvPicPr>
            <a:picLocks noChangeAspect="1"/>
          </p:cNvPicPr>
          <p:nvPr/>
        </p:nvPicPr>
        <p:blipFill>
          <a:blip r:embed="rId8">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E4B97F72-2108-5B78-5DB8-99D4A6FFF94E}"/>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49264E10-90D5-FCA3-D4E0-362AB1B27004}"/>
              </a:ext>
            </a:extLst>
          </p:cNvPr>
          <p:cNvSpPr>
            <a:spLocks noGrp="1"/>
          </p:cNvSpPr>
          <p:nvPr>
            <p:ph type="sldNum" sz="quarter" idx="12"/>
          </p:nvPr>
        </p:nvSpPr>
        <p:spPr/>
        <p:txBody>
          <a:bodyPr/>
          <a:lstStyle/>
          <a:p>
            <a:fld id="{9F83D49E-CAEC-45A8-9C29-E3755C42201B}" type="slidenum">
              <a:rPr lang="en-GB" smtClean="0"/>
              <a:t>35</a:t>
            </a:fld>
            <a:endParaRPr lang="en-GB"/>
          </a:p>
        </p:txBody>
      </p:sp>
    </p:spTree>
    <p:extLst>
      <p:ext uri="{BB962C8B-B14F-4D97-AF65-F5344CB8AC3E}">
        <p14:creationId xmlns:p14="http://schemas.microsoft.com/office/powerpoint/2010/main" val="3135520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Storytelling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859867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90-minute virtual session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will help you to transform dull facts and information into compelling and persuasive content through the power of storytelling. You will learn how stories connect people with each other and with the information that‘s being presented, enabling you to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make a strong impression on any audience and inspire them to action</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Using typical business examples, you will have the opportunity to craft a meaningful narrative and consider how visuals can strengthen the message.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1" y="2632996"/>
            <a:ext cx="8800015"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short session is suitable for anyone who delivers regular presentations, would like to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bring facts and data to life</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and really engage their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Explain how storytelling enhances understanding and retention of information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Describe how to create a compelling story, merging three key elements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Develop narrative and visual examples to reinforce a message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90 Minutes                                                         N/A                                                                                             £695 per person  |  £2,495 group booking</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37378279-78A2-1440-EFB7-15F08E5CEEB6}"/>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C2F94B32-8D74-E546-6F5D-280A6B8F3A85}"/>
              </a:ext>
            </a:extLst>
          </p:cNvPr>
          <p:cNvSpPr>
            <a:spLocks noGrp="1"/>
          </p:cNvSpPr>
          <p:nvPr>
            <p:ph type="sldNum" sz="quarter" idx="12"/>
          </p:nvPr>
        </p:nvSpPr>
        <p:spPr/>
        <p:txBody>
          <a:bodyPr/>
          <a:lstStyle/>
          <a:p>
            <a:fld id="{9F83D49E-CAEC-45A8-9C29-E3755C42201B}" type="slidenum">
              <a:rPr lang="en-GB" smtClean="0"/>
              <a:t>36</a:t>
            </a:fld>
            <a:endParaRPr lang="en-GB"/>
          </a:p>
        </p:txBody>
      </p:sp>
    </p:spTree>
    <p:extLst>
      <p:ext uri="{BB962C8B-B14F-4D97-AF65-F5344CB8AC3E}">
        <p14:creationId xmlns:p14="http://schemas.microsoft.com/office/powerpoint/2010/main" val="2860363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7262"/>
            <a:ext cx="12192000" cy="1485311"/>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90309" y="45776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Communicating with Impact</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396964"/>
            <a:ext cx="11371819"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practical and highly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interactive virtual workshop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is designed to enable you to consider the purpose and outcomes required from workplace communications and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develop the skills, confidence and energy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to create the impact you choose when you choose to create it. You will have the opportunity to practise powerful new tools and techniques in a safe environment and you will take away practical steps for more credible and effective communication with any audience. The aim is to equip you with everything you need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to build your communication capacity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at all levels - whether it be interpersonal, organisational or external, and enabling you </a:t>
            </a:r>
            <a:r>
              <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rPr>
              <a:t>to become a leader communicator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who connects and resonates with any stakeholder.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90309" y="2519294"/>
            <a:ext cx="11371819"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Suitable for anyone who would like to develop the skills to communicate with greater impact in the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a:t>
            </a:r>
            <a:r>
              <a:rPr lang="en-GB" sz="1600" b="1">
                <a:solidFill>
                  <a:srgbClr val="2E4C77"/>
                </a:solidFill>
                <a:latin typeface="Calibri" panose="020F0502020204030204"/>
              </a:rPr>
              <a:t>, </a:t>
            </a: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Define how to make the greatest impact when communicating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Listen empathetically rather than competitively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Use a balance of advocacy and enquiry techniques to make conversations more productive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Deliver authenticity through congruent communication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68858" y="4573922"/>
            <a:ext cx="1087311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1x 3 hours virtual 	                                         N/A                                                                         £695 per person | £4,945 group booking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6-8 hours on-demand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30 minutes coaching (optional extra)</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2485769A-6221-A50E-8EFB-B4E529062AC1}"/>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571F1D03-1EF3-CE5E-31C5-61EEECCD814F}"/>
              </a:ext>
            </a:extLst>
          </p:cNvPr>
          <p:cNvSpPr>
            <a:spLocks noGrp="1"/>
          </p:cNvSpPr>
          <p:nvPr>
            <p:ph type="sldNum" sz="quarter" idx="12"/>
          </p:nvPr>
        </p:nvSpPr>
        <p:spPr/>
        <p:txBody>
          <a:bodyPr/>
          <a:lstStyle/>
          <a:p>
            <a:fld id="{9F83D49E-CAEC-45A8-9C29-E3755C42201B}" type="slidenum">
              <a:rPr lang="en-GB" smtClean="0"/>
              <a:t>37</a:t>
            </a:fld>
            <a:endParaRPr lang="en-GB"/>
          </a:p>
        </p:txBody>
      </p:sp>
    </p:spTree>
    <p:extLst>
      <p:ext uri="{BB962C8B-B14F-4D97-AF65-F5344CB8AC3E}">
        <p14:creationId xmlns:p14="http://schemas.microsoft.com/office/powerpoint/2010/main" val="3534260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7262"/>
            <a:ext cx="12192000" cy="1485311"/>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90309" y="45776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Better Communication Skills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396964"/>
            <a:ext cx="1137181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Understanding and employing effective communication techniques at work can help you achieve your objectives, build strong relationships and improve outcomes for everyone. This practical course focuses on all of the critical elements of communication, and you will leave the course with a plan to develop your confidence and competence in a range of communication techniques. You will also take away tips, techniques and templates to support you in implementing your communication skills back in the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90309" y="2519294"/>
            <a:ext cx="11371819"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short session is suitable for anyone who would like to develop a more systematic and consistent approach to problem solving.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the factors that help and hinder workplace communication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effective questioning techniques to acquire information and build relationships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Pick up on hidden messages through nonverbal cues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Actively listen for feelings and behaviours as well as meaning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Make a persuasive proposal using a five-stage structure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68857" y="4573922"/>
            <a:ext cx="11663621"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2 x 3 hours virtual sessions		                           N/A                                                                 </a:t>
            </a:r>
            <a:r>
              <a:rPr kumimoji="0" lang="en-US" sz="1400" b="0" i="0" u="none" strike="noStrike" kern="1200" cap="none" spc="0" normalizeH="0" baseline="0" noProof="0">
                <a:ln>
                  <a:noFill/>
                </a:ln>
                <a:solidFill>
                  <a:srgbClr val="FFC000"/>
                </a:solidFill>
                <a:effectLst/>
                <a:uLnTx/>
                <a:uFillTx/>
                <a:latin typeface="Calibri" panose="020F0502020204030204"/>
                <a:ea typeface="+mn-ea"/>
                <a:cs typeface="+mn-cs"/>
              </a:rPr>
              <a:t>£?</a:t>
            </a: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6-8 hours on-demand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30 minutes coaching (optional extra for teams)</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6492133" y="3400747"/>
            <a:ext cx="5164508" cy="101566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Recognise the different types of behaviour in yourself and others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Apply an assertive response to some common workplace situations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good and bad practice for useful and constructive feedback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Plan effectively for feedback conversations using the BOFF model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Explain barriers and filters in communication and how to overcome them</a:t>
            </a:r>
          </a:p>
        </p:txBody>
      </p:sp>
      <p:sp>
        <p:nvSpPr>
          <p:cNvPr id="21" name="Oval 20">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D748AAF3-602F-878C-2A6F-C7F8156EFA47}"/>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FE1843B8-0965-DEE7-AA66-1D3FD6C6B051}"/>
              </a:ext>
            </a:extLst>
          </p:cNvPr>
          <p:cNvSpPr>
            <a:spLocks noGrp="1"/>
          </p:cNvSpPr>
          <p:nvPr>
            <p:ph type="sldNum" sz="quarter" idx="12"/>
          </p:nvPr>
        </p:nvSpPr>
        <p:spPr/>
        <p:txBody>
          <a:bodyPr/>
          <a:lstStyle/>
          <a:p>
            <a:fld id="{9F83D49E-CAEC-45A8-9C29-E3755C42201B}" type="slidenum">
              <a:rPr lang="en-GB" smtClean="0"/>
              <a:t>38</a:t>
            </a:fld>
            <a:endParaRPr lang="en-GB"/>
          </a:p>
        </p:txBody>
      </p:sp>
    </p:spTree>
    <p:extLst>
      <p:ext uri="{BB962C8B-B14F-4D97-AF65-F5344CB8AC3E}">
        <p14:creationId xmlns:p14="http://schemas.microsoft.com/office/powerpoint/2010/main" val="1746101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7262"/>
            <a:ext cx="12192000" cy="1485311"/>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90309" y="45776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Fundamentals of Sales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396964"/>
            <a:ext cx="11371819"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interactive and insightful workshop provides a sound foundation to the skills and qualities needed to turn opportunities into results, equipping you with the essential knowledge and understanding required to kick-start a successful career in sales. The techniques and theories can be applied to face-to-face meetings, virtual interactions, telephone conversations and written communications. The workshop is designed to challenge your thinking and requires you to operate from the client or customers perspective - why should they engage with or buy from you? Elements of sales psychology will help you to understand why your customers react as they do, and how to respond appropriately to build relationships that are more rewarding.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90309" y="2519294"/>
            <a:ext cx="11371819"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Suitable for new and existing salespeople with little or no formal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Apply a framework to adapt and tailor the sales conversation and make the most of opportunities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Review and enhance the value of your product or service from the client/customer perspective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Use problem-solving techniques to overcome objections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68858" y="4573922"/>
            <a:ext cx="10873114"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bg1"/>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bg1"/>
                </a:solidFill>
                <a:effectLst/>
                <a:uLnTx/>
                <a:uFillTx/>
                <a:latin typeface="Calibri" panose="020F0502020204030204"/>
                <a:ea typeface="+mn-ea"/>
                <a:cs typeface="+mn-cs"/>
              </a:rPr>
              <a:t>1 x 3 hours virtual session                                            N/A                                                                         £625 per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bg1"/>
                </a:solidFill>
                <a:effectLst/>
                <a:uLnTx/>
                <a:uFillTx/>
                <a:latin typeface="Calibri" panose="020F0502020204030204"/>
                <a:ea typeface="+mn-ea"/>
                <a:cs typeface="+mn-cs"/>
              </a:rPr>
              <a:t>6-8 hours on-demand learning                                                                                                                  £4,925 group booking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bg1"/>
                </a:solidFill>
                <a:effectLst/>
                <a:uLnTx/>
                <a:uFillTx/>
                <a:latin typeface="Calibri" panose="020F0502020204030204"/>
                <a:ea typeface="+mn-ea"/>
                <a:cs typeface="+mn-cs"/>
              </a:rPr>
              <a:t>30 minutes coaching (optional extra for teams) </a:t>
            </a:r>
            <a:r>
              <a:rPr kumimoji="0" lang="en-US" sz="1200" b="1" i="0" u="none" strike="noStrike" kern="1200" cap="none" spc="0" normalizeH="0" baseline="0" noProof="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1" name="Oval 20">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4D0B7E33-E152-CC34-24A0-4CD637EECB21}"/>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6C8DC43E-C5A3-C850-ED98-2A9653A61B9C}"/>
              </a:ext>
            </a:extLst>
          </p:cNvPr>
          <p:cNvSpPr>
            <a:spLocks noGrp="1"/>
          </p:cNvSpPr>
          <p:nvPr>
            <p:ph type="sldNum" sz="quarter" idx="12"/>
          </p:nvPr>
        </p:nvSpPr>
        <p:spPr/>
        <p:txBody>
          <a:bodyPr/>
          <a:lstStyle/>
          <a:p>
            <a:fld id="{9F83D49E-CAEC-45A8-9C29-E3755C42201B}" type="slidenum">
              <a:rPr lang="en-GB" smtClean="0"/>
              <a:t>39</a:t>
            </a:fld>
            <a:endParaRPr lang="en-GB"/>
          </a:p>
        </p:txBody>
      </p:sp>
    </p:spTree>
    <p:extLst>
      <p:ext uri="{BB962C8B-B14F-4D97-AF65-F5344CB8AC3E}">
        <p14:creationId xmlns:p14="http://schemas.microsoft.com/office/powerpoint/2010/main" val="422620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hlinkClick r:id="rId2" action="ppaction://hlinksldjump"/>
          </p:cNvPr>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a:hlinkClick r:id="rId3" action="ppaction://hlinksldjump"/>
          </p:cNvPr>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Active-learning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ounded Rectangle 20">
            <a:hlinkClick r:id="rId4" action="ppaction://hlinksldjump"/>
          </p:cNvPr>
          <p:cNvSpPr/>
          <p:nvPr/>
        </p:nvSpPr>
        <p:spPr>
          <a:xfrm>
            <a:off x="10076610" y="1697067"/>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5" action="ppaction://hlinksldjump"/>
          </p:cNvPr>
          <p:cNvSpPr/>
          <p:nvPr/>
        </p:nvSpPr>
        <p:spPr>
          <a:xfrm>
            <a:off x="8134568" y="1710201"/>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6"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7"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8" action="ppaction://hlinksldjump"/>
          </p:cNvPr>
          <p:cNvSpPr txBox="1"/>
          <p:nvPr/>
        </p:nvSpPr>
        <p:spPr>
          <a:xfrm>
            <a:off x="2323044" y="1807125"/>
            <a:ext cx="18174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Creative &amp; Innovative Problem Solving</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9" name="TextBox 38">
            <a:hlinkClick r:id="rId6" action="ppaction://hlinksldjump"/>
          </p:cNvPr>
          <p:cNvSpPr txBox="1"/>
          <p:nvPr/>
        </p:nvSpPr>
        <p:spPr>
          <a:xfrm>
            <a:off x="4285026" y="1836473"/>
            <a:ext cx="1817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Problem Solving &amp; Structured Thinking</a:t>
            </a:r>
          </a:p>
        </p:txBody>
      </p:sp>
      <p:sp>
        <p:nvSpPr>
          <p:cNvPr id="40" name="TextBox 39"/>
          <p:cNvSpPr txBox="1"/>
          <p:nvPr/>
        </p:nvSpPr>
        <p:spPr>
          <a:xfrm>
            <a:off x="6226811" y="1854378"/>
            <a:ext cx="18465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Persuasive Negotiation Skills</a:t>
            </a:r>
          </a:p>
        </p:txBody>
      </p:sp>
      <p:sp>
        <p:nvSpPr>
          <p:cNvPr id="41" name="TextBox 40">
            <a:hlinkClick r:id="rId5" action="ppaction://hlinksldjump"/>
          </p:cNvPr>
          <p:cNvSpPr txBox="1"/>
          <p:nvPr/>
        </p:nvSpPr>
        <p:spPr>
          <a:xfrm>
            <a:off x="8454413" y="1836473"/>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Negotiation Skills</a:t>
            </a:r>
          </a:p>
        </p:txBody>
      </p:sp>
      <p:sp>
        <p:nvSpPr>
          <p:cNvPr id="42" name="TextBox 41"/>
          <p:cNvSpPr txBox="1"/>
          <p:nvPr/>
        </p:nvSpPr>
        <p:spPr>
          <a:xfrm>
            <a:off x="10140239" y="1814649"/>
            <a:ext cx="18061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Essential Negotiation Skills</a:t>
            </a:r>
          </a:p>
        </p:txBody>
      </p:sp>
      <p:sp>
        <p:nvSpPr>
          <p:cNvPr id="45" name="TextBox 44"/>
          <p:cNvSpPr txBox="1"/>
          <p:nvPr/>
        </p:nvSpPr>
        <p:spPr>
          <a:xfrm>
            <a:off x="2376077" y="3737676"/>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If you are a manager or project leader looking to find </a:t>
            </a:r>
            <a:r>
              <a:rPr kumimoji="0" lang="en-GB" sz="1400" b="0" i="0" u="none" strike="noStrike" kern="1200" cap="none" spc="0" normalizeH="0" baseline="0" noProof="0">
                <a:ln>
                  <a:noFill/>
                </a:ln>
                <a:solidFill>
                  <a:srgbClr val="0070C0"/>
                </a:solidFill>
                <a:effectLst/>
                <a:uLnTx/>
                <a:uFillTx/>
                <a:latin typeface="Calibri" panose="020F0502020204030204"/>
                <a:ea typeface="+mn-ea"/>
                <a:cs typeface="+mn-cs"/>
                <a:hlinkClick r:id="rId9" action="ppaction://hlinksldjump">
                  <a:extLst>
                    <a:ext uri="{A12FA001-AC4F-418D-AE19-62706E023703}">
                      <ahyp:hlinkClr xmlns:ahyp="http://schemas.microsoft.com/office/drawing/2018/hyperlinkcolor" val="tx"/>
                    </a:ext>
                  </a:extLst>
                </a:hlinkClick>
              </a:rPr>
              <a:t>innovative</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and creative ideas for problem resolution, then this workshop is for you.</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6" name="TextBox 45">
            <a:hlinkClick r:id="rId6" action="ppaction://hlinksldjump"/>
          </p:cNvPr>
          <p:cNvSpPr txBox="1"/>
          <p:nvPr/>
        </p:nvSpPr>
        <p:spPr>
          <a:xfrm>
            <a:off x="4292937" y="3737726"/>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Successful </a:t>
            </a:r>
            <a:r>
              <a:rPr kumimoji="0" lang="en-GB" sz="1400" b="0" i="0" u="none" strike="noStrike" kern="1200" cap="none" spc="0" normalizeH="0" baseline="0" noProof="0">
                <a:ln>
                  <a:noFill/>
                </a:ln>
                <a:solidFill>
                  <a:srgbClr val="0070C0"/>
                </a:solidFill>
                <a:effectLst/>
                <a:uLnTx/>
                <a:uFillTx/>
                <a:latin typeface="Calibri" panose="020F0502020204030204"/>
                <a:ea typeface="+mn-ea"/>
                <a:cs typeface="+mn-cs"/>
                <a:hlinkClick r:id="rId6" action="ppaction://hlinksldjump">
                  <a:extLst>
                    <a:ext uri="{A12FA001-AC4F-418D-AE19-62706E023703}">
                      <ahyp:hlinkClr xmlns:ahyp="http://schemas.microsoft.com/office/drawing/2018/hyperlinkcolor" val="tx"/>
                    </a:ext>
                  </a:extLst>
                </a:hlinkClick>
              </a:rPr>
              <a:t>organisations</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rely on critical thinkers and creative thought leaders who can generate inventive solutions to everyday problems.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9" name="TextBox 48"/>
          <p:cNvSpPr txBox="1"/>
          <p:nvPr/>
        </p:nvSpPr>
        <p:spPr>
          <a:xfrm>
            <a:off x="6242890" y="3845398"/>
            <a:ext cx="180130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Negotiation is key to </a:t>
            </a:r>
            <a:r>
              <a:rPr kumimoji="0" lang="en-GB" sz="1400" b="0" i="0" u="none" strike="noStrike" kern="1200" cap="none" spc="0" normalizeH="0" baseline="0" noProof="0">
                <a:ln>
                  <a:noFill/>
                </a:ln>
                <a:solidFill>
                  <a:srgbClr val="0070C0"/>
                </a:solidFill>
                <a:effectLst/>
                <a:uLnTx/>
                <a:uFillTx/>
                <a:latin typeface="Calibri" panose="020F0502020204030204"/>
                <a:ea typeface="+mn-ea"/>
                <a:cs typeface="+mn-cs"/>
                <a:hlinkClick r:id="rId10" action="ppaction://hlinksldjump">
                  <a:extLst>
                    <a:ext uri="{A12FA001-AC4F-418D-AE19-62706E023703}">
                      <ahyp:hlinkClr xmlns:ahyp="http://schemas.microsoft.com/office/drawing/2018/hyperlinkcolor" val="tx"/>
                    </a:ext>
                  </a:extLst>
                </a:hlinkClick>
              </a:rPr>
              <a:t>everyday</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business and the ability to negotiate effectively in a wide range of business contexts is crucial.</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0" name="TextBox 49">
            <a:hlinkClick r:id="rId5" action="ppaction://hlinksldjump"/>
          </p:cNvPr>
          <p:cNvSpPr txBox="1"/>
          <p:nvPr/>
        </p:nvSpPr>
        <p:spPr>
          <a:xfrm>
            <a:off x="8185348" y="3667924"/>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a:t>
            </a:r>
            <a:r>
              <a:rPr kumimoji="0" lang="en-GB" sz="1400" b="0" i="0" u="none" strike="noStrike" kern="1200" cap="none" spc="0" normalizeH="0" baseline="0" noProof="0">
                <a:ln>
                  <a:noFill/>
                </a:ln>
                <a:solidFill>
                  <a:srgbClr val="0070C0"/>
                </a:solidFill>
                <a:effectLst/>
                <a:uLnTx/>
                <a:uFillTx/>
                <a:latin typeface="Calibri" panose="020F0502020204030204"/>
                <a:ea typeface="+mn-ea"/>
                <a:cs typeface="+mn-cs"/>
                <a:hlinkClick r:id="rId5" action="ppaction://hlinksldjump">
                  <a:extLst>
                    <a:ext uri="{A12FA001-AC4F-418D-AE19-62706E023703}">
                      <ahyp:hlinkClr xmlns:ahyp="http://schemas.microsoft.com/office/drawing/2018/hyperlinkcolor" val="tx"/>
                    </a:ext>
                  </a:extLst>
                </a:hlinkClick>
              </a:rPr>
              <a:t>workshop</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is intended to develop the skills and confidence of those people whose responsibilities will require them to be effective negotiators.</a:t>
            </a:r>
          </a:p>
        </p:txBody>
      </p:sp>
      <p:sp>
        <p:nvSpPr>
          <p:cNvPr id="51" name="TextBox 50">
            <a:hlinkClick r:id="rId4" action="ppaction://hlinksldjump"/>
          </p:cNvPr>
          <p:cNvSpPr txBox="1"/>
          <p:nvPr/>
        </p:nvSpPr>
        <p:spPr>
          <a:xfrm>
            <a:off x="10111178" y="3700831"/>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short </a:t>
            </a:r>
            <a:r>
              <a:rPr kumimoji="0" lang="en-GB" sz="1400" b="0" i="0" u="none" strike="noStrike" kern="1200" cap="none" spc="0" normalizeH="0" baseline="0" noProof="0">
                <a:ln>
                  <a:noFill/>
                </a:ln>
                <a:solidFill>
                  <a:srgbClr val="0070C0"/>
                </a:solidFill>
                <a:effectLst/>
                <a:uLnTx/>
                <a:uFillTx/>
                <a:latin typeface="Calibri" panose="020F0502020204030204"/>
                <a:ea typeface="+mn-ea"/>
                <a:cs typeface="+mn-cs"/>
                <a:hlinkClick r:id="rId4" action="ppaction://hlinksldjump">
                  <a:extLst>
                    <a:ext uri="{A12FA001-AC4F-418D-AE19-62706E023703}">
                      <ahyp:hlinkClr xmlns:ahyp="http://schemas.microsoft.com/office/drawing/2018/hyperlinkcolor" val="tx"/>
                    </a:ext>
                  </a:extLst>
                </a:hlinkClick>
              </a:rPr>
              <a:t>session</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is suitable for anyone who delivers regular presentations, would like to bring facts and data to life, and really engage their audience.</a:t>
            </a:r>
          </a:p>
        </p:txBody>
      </p:sp>
      <p:sp>
        <p:nvSpPr>
          <p:cNvPr id="53" name="Oval 52">
            <a:hlinkClick r:id="rId7" action="ppaction://hlinksldjump"/>
          </p:cNvPr>
          <p:cNvSpPr/>
          <p:nvPr/>
        </p:nvSpPr>
        <p:spPr>
          <a:xfrm>
            <a:off x="2606320" y="2389308"/>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a:hlinkClick r:id="rId6" action="ppaction://hlinksldjump"/>
          </p:cNvPr>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p:cNvSpPr/>
          <p:nvPr/>
        </p:nvSpPr>
        <p:spPr>
          <a:xfrm>
            <a:off x="6499178" y="2416158"/>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a:hlinkClick r:id="rId5" action="ppaction://hlinksldjump"/>
          </p:cNvPr>
          <p:cNvSpPr/>
          <p:nvPr/>
        </p:nvSpPr>
        <p:spPr>
          <a:xfrm>
            <a:off x="8432643" y="2337869"/>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9" name="Oval 58">
            <a:hlinkClick r:id="rId4" action="ppaction://hlinksldjump"/>
          </p:cNvPr>
          <p:cNvSpPr/>
          <p:nvPr/>
        </p:nvSpPr>
        <p:spPr>
          <a:xfrm>
            <a:off x="10365703" y="2346423"/>
            <a:ext cx="1289301" cy="1255123"/>
          </a:xfrm>
          <a:prstGeom prst="ellipse">
            <a:avLst/>
          </a:prstGeom>
          <a:solidFill>
            <a:srgbClr val="808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11">
            <a:clrChange>
              <a:clrFrom>
                <a:srgbClr val="000000"/>
              </a:clrFrom>
              <a:clrTo>
                <a:srgbClr val="000000">
                  <a:alpha val="0"/>
                </a:srgbClr>
              </a:clrTo>
            </a:clrChange>
          </a:blip>
          <a:stretch>
            <a:fillRect/>
          </a:stretch>
        </p:blipFill>
        <p:spPr>
          <a:xfrm>
            <a:off x="8744814" y="506216"/>
            <a:ext cx="456142" cy="456142"/>
          </a:xfrm>
          <a:prstGeom prst="rect">
            <a:avLst/>
          </a:prstGeom>
        </p:spPr>
      </p:pic>
      <p:grpSp>
        <p:nvGrpSpPr>
          <p:cNvPr id="9" name="Group 8"/>
          <p:cNvGrpSpPr/>
          <p:nvPr/>
        </p:nvGrpSpPr>
        <p:grpSpPr>
          <a:xfrm>
            <a:off x="400942" y="1690626"/>
            <a:ext cx="1834395" cy="3891965"/>
            <a:chOff x="400942" y="1690626"/>
            <a:chExt cx="1834395" cy="3891965"/>
          </a:xfrm>
        </p:grpSpPr>
        <p:grpSp>
          <p:nvGrpSpPr>
            <p:cNvPr id="6" name="Group 5"/>
            <p:cNvGrpSpPr/>
            <p:nvPr/>
          </p:nvGrpSpPr>
          <p:grpSpPr>
            <a:xfrm>
              <a:off x="400942" y="1690626"/>
              <a:ext cx="1834395" cy="3891965"/>
              <a:chOff x="400942" y="1690626"/>
              <a:chExt cx="1834395" cy="3891965"/>
            </a:xfrm>
          </p:grpSpPr>
          <p:sp>
            <p:nvSpPr>
              <p:cNvPr id="37" name="Rounded Rectangle 36">
                <a:hlinkClick r:id="rId9"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12" action="ppaction://hlinksldjump"/>
              </p:cNvPr>
              <p:cNvSpPr txBox="1"/>
              <p:nvPr/>
            </p:nvSpPr>
            <p:spPr>
              <a:xfrm>
                <a:off x="434822" y="1690626"/>
                <a:ext cx="170947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Critical Thinking &amp; Creative Problem Solving</a:t>
                </a:r>
              </a:p>
            </p:txBody>
          </p:sp>
          <p:sp>
            <p:nvSpPr>
              <p:cNvPr id="43" name="TextBox 42">
                <a:hlinkClick r:id="rId12" action="ppaction://hlinksldjump"/>
              </p:cNvPr>
              <p:cNvSpPr txBox="1"/>
              <p:nvPr/>
            </p:nvSpPr>
            <p:spPr>
              <a:xfrm>
                <a:off x="416764" y="3737676"/>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Successful </a:t>
                </a:r>
                <a:r>
                  <a:rPr lang="en-GB" sz="1400">
                    <a:solidFill>
                      <a:srgbClr val="0070C0"/>
                    </a:solidFill>
                    <a:latin typeface="Calibri" panose="020F0502020204030204"/>
                    <a:hlinkClick r:id="rId7" action="ppaction://hlinksldjump">
                      <a:extLst>
                        <a:ext uri="{A12FA001-AC4F-418D-AE19-62706E023703}">
                          <ahyp:hlinkClr xmlns:ahyp="http://schemas.microsoft.com/office/drawing/2018/hyperlinkcolor" val="tx"/>
                        </a:ext>
                      </a:extLst>
                    </a:hlinkClick>
                  </a:rPr>
                  <a:t>organisations</a:t>
                </a:r>
                <a:r>
                  <a:rPr kumimoji="0" lang="en-GB" sz="1400" b="0" i="0" u="none" strike="noStrike" kern="1200" cap="none" spc="0" normalizeH="0" baseline="0" noProof="0">
                    <a:ln>
                      <a:noFill/>
                    </a:ln>
                    <a:solidFill>
                      <a:srgbClr val="0070C0"/>
                    </a:solidFill>
                    <a:effectLst/>
                    <a:uLnTx/>
                    <a:uFillTx/>
                    <a:latin typeface="Calibri" panose="020F0502020204030204"/>
                    <a:ea typeface="+mn-ea"/>
                    <a:cs typeface="+mn-cs"/>
                  </a:rPr>
                  <a:t>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rely on critical thinkers and creative thought leaders who can generate inventive solutions to everyday problems.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sp>
          <p:nvSpPr>
            <p:cNvPr id="52" name="Oval 51">
              <a:hlinkClick r:id="rId9" action="ppaction://hlinksldjump"/>
            </p:cNvPr>
            <p:cNvSpPr/>
            <p:nvPr/>
          </p:nvSpPr>
          <p:spPr>
            <a:xfrm>
              <a:off x="637102" y="2384704"/>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3" name="Picture 2">
              <a:hlinkClick r:id="rId9" action="ppaction://hlinksldjump"/>
            </p:cNvPr>
            <p:cNvPicPr>
              <a:picLocks noChangeAspect="1"/>
            </p:cNvPicPr>
            <p:nvPr/>
          </p:nvPicPr>
          <p:blipFill>
            <a:blip r:embed="rId13">
              <a:clrChange>
                <a:clrFrom>
                  <a:srgbClr val="000000"/>
                </a:clrFrom>
                <a:clrTo>
                  <a:srgbClr val="000000">
                    <a:alpha val="0"/>
                  </a:srgbClr>
                </a:clrTo>
              </a:clrChange>
            </a:blip>
            <a:stretch>
              <a:fillRect/>
            </a:stretch>
          </p:blipFill>
          <p:spPr>
            <a:xfrm>
              <a:off x="820476" y="2582741"/>
              <a:ext cx="978056" cy="829744"/>
            </a:xfrm>
            <a:prstGeom prst="rect">
              <a:avLst/>
            </a:prstGeom>
          </p:spPr>
        </p:pic>
      </p:grpSp>
      <p:pic>
        <p:nvPicPr>
          <p:cNvPr id="7" name="Picture 6">
            <a:hlinkClick r:id="rId7" action="ppaction://hlinksldjump"/>
          </p:cNvPr>
          <p:cNvPicPr>
            <a:picLocks noChangeAspect="1"/>
          </p:cNvPicPr>
          <p:nvPr/>
        </p:nvPicPr>
        <p:blipFill>
          <a:blip r:embed="rId14">
            <a:clrChange>
              <a:clrFrom>
                <a:srgbClr val="000000"/>
              </a:clrFrom>
              <a:clrTo>
                <a:srgbClr val="000000">
                  <a:alpha val="0"/>
                </a:srgbClr>
              </a:clrTo>
            </a:clrChange>
          </a:blip>
          <a:stretch>
            <a:fillRect/>
          </a:stretch>
        </p:blipFill>
        <p:spPr>
          <a:xfrm>
            <a:off x="2989141" y="2542801"/>
            <a:ext cx="575174" cy="1001835"/>
          </a:xfrm>
          <a:prstGeom prst="rect">
            <a:avLst/>
          </a:prstGeom>
        </p:spPr>
      </p:pic>
      <p:pic>
        <p:nvPicPr>
          <p:cNvPr id="8" name="Picture 7">
            <a:hlinkClick r:id="rId6" action="ppaction://hlinksldjump"/>
          </p:cNvPr>
          <p:cNvPicPr>
            <a:picLocks noChangeAspect="1"/>
          </p:cNvPicPr>
          <p:nvPr/>
        </p:nvPicPr>
        <p:blipFill>
          <a:blip r:embed="rId15">
            <a:clrChange>
              <a:clrFrom>
                <a:srgbClr val="000000"/>
              </a:clrFrom>
              <a:clrTo>
                <a:srgbClr val="000000">
                  <a:alpha val="0"/>
                </a:srgbClr>
              </a:clrTo>
            </a:clrChange>
          </a:blip>
          <a:stretch>
            <a:fillRect/>
          </a:stretch>
        </p:blipFill>
        <p:spPr>
          <a:xfrm>
            <a:off x="4683797" y="2625112"/>
            <a:ext cx="920873" cy="920873"/>
          </a:xfrm>
          <a:prstGeom prst="rect">
            <a:avLst/>
          </a:prstGeom>
        </p:spPr>
      </p:pic>
      <p:pic>
        <p:nvPicPr>
          <p:cNvPr id="13" name="Picture 12"/>
          <p:cNvPicPr>
            <a:picLocks noChangeAspect="1"/>
          </p:cNvPicPr>
          <p:nvPr/>
        </p:nvPicPr>
        <p:blipFill rotWithShape="1">
          <a:blip r:embed="rId16">
            <a:clrChange>
              <a:clrFrom>
                <a:srgbClr val="000000"/>
              </a:clrFrom>
              <a:clrTo>
                <a:srgbClr val="000000">
                  <a:alpha val="0"/>
                </a:srgbClr>
              </a:clrTo>
            </a:clrChange>
          </a:blip>
          <a:srcRect l="2474" t="10953" r="3077" b="16260"/>
          <a:stretch/>
        </p:blipFill>
        <p:spPr>
          <a:xfrm>
            <a:off x="6622180" y="2656572"/>
            <a:ext cx="1049155" cy="808523"/>
          </a:xfrm>
          <a:prstGeom prst="rect">
            <a:avLst/>
          </a:prstGeom>
        </p:spPr>
      </p:pic>
      <p:pic>
        <p:nvPicPr>
          <p:cNvPr id="14" name="Picture 13">
            <a:hlinkClick r:id="rId5" action="ppaction://hlinksldjump"/>
          </p:cNvPr>
          <p:cNvPicPr>
            <a:picLocks noChangeAspect="1"/>
          </p:cNvPicPr>
          <p:nvPr/>
        </p:nvPicPr>
        <p:blipFill>
          <a:blip r:embed="rId17">
            <a:clrChange>
              <a:clrFrom>
                <a:srgbClr val="000000"/>
              </a:clrFrom>
              <a:clrTo>
                <a:srgbClr val="000000">
                  <a:alpha val="0"/>
                </a:srgbClr>
              </a:clrTo>
            </a:clrChange>
          </a:blip>
          <a:stretch>
            <a:fillRect/>
          </a:stretch>
        </p:blipFill>
        <p:spPr>
          <a:xfrm>
            <a:off x="8631068" y="2462825"/>
            <a:ext cx="888260" cy="949660"/>
          </a:xfrm>
          <a:prstGeom prst="rect">
            <a:avLst/>
          </a:prstGeom>
          <a:noFill/>
        </p:spPr>
      </p:pic>
      <p:pic>
        <p:nvPicPr>
          <p:cNvPr id="15" name="Picture 14">
            <a:hlinkClick r:id="rId4" action="ppaction://hlinksldjump"/>
          </p:cNvPr>
          <p:cNvPicPr>
            <a:picLocks noChangeAspect="1"/>
          </p:cNvPicPr>
          <p:nvPr/>
        </p:nvPicPr>
        <p:blipFill>
          <a:blip r:embed="rId18">
            <a:clrChange>
              <a:clrFrom>
                <a:srgbClr val="000000"/>
              </a:clrFrom>
              <a:clrTo>
                <a:srgbClr val="000000">
                  <a:alpha val="0"/>
                </a:srgbClr>
              </a:clrTo>
            </a:clrChange>
          </a:blip>
          <a:stretch>
            <a:fillRect/>
          </a:stretch>
        </p:blipFill>
        <p:spPr>
          <a:xfrm>
            <a:off x="10489786" y="2477047"/>
            <a:ext cx="1041133" cy="1041133"/>
          </a:xfrm>
          <a:prstGeom prst="rect">
            <a:avLst/>
          </a:prstGeom>
        </p:spPr>
      </p:pic>
      <p:sp>
        <p:nvSpPr>
          <p:cNvPr id="54" name="Oval 53">
            <a:hlinkClick r:id="rId3"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 name="Picture 54">
            <a:hlinkClick r:id="rId3"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8757119" y="502392"/>
            <a:ext cx="456142" cy="456142"/>
          </a:xfrm>
          <a:prstGeom prst="rect">
            <a:avLst/>
          </a:prstGeom>
          <a:solidFill>
            <a:srgbClr val="088490"/>
          </a:solidFill>
        </p:spPr>
      </p:pic>
      <p:sp>
        <p:nvSpPr>
          <p:cNvPr id="12" name="Footer Placeholder 11">
            <a:extLst>
              <a:ext uri="{FF2B5EF4-FFF2-40B4-BE49-F238E27FC236}">
                <a16:creationId xmlns:a16="http://schemas.microsoft.com/office/drawing/2014/main" id="{2CC2A6D7-862F-BC3B-9CC7-B5A6535573F3}"/>
              </a:ext>
            </a:extLst>
          </p:cNvPr>
          <p:cNvSpPr>
            <a:spLocks noGrp="1"/>
          </p:cNvSpPr>
          <p:nvPr>
            <p:ph type="ftr" sz="quarter" idx="11"/>
          </p:nvPr>
        </p:nvSpPr>
        <p:spPr/>
        <p:txBody>
          <a:bodyPr/>
          <a:lstStyle/>
          <a:p>
            <a:r>
              <a:rPr lang="en-GB"/>
              <a:t>Smart Training Potential</a:t>
            </a:r>
          </a:p>
        </p:txBody>
      </p:sp>
      <p:sp>
        <p:nvSpPr>
          <p:cNvPr id="16" name="Slide Number Placeholder 15">
            <a:extLst>
              <a:ext uri="{FF2B5EF4-FFF2-40B4-BE49-F238E27FC236}">
                <a16:creationId xmlns:a16="http://schemas.microsoft.com/office/drawing/2014/main" id="{10A9BD05-2DEA-A6C2-3298-C9500700582C}"/>
              </a:ext>
            </a:extLst>
          </p:cNvPr>
          <p:cNvSpPr>
            <a:spLocks noGrp="1"/>
          </p:cNvSpPr>
          <p:nvPr>
            <p:ph type="sldNum" sz="quarter" idx="12"/>
          </p:nvPr>
        </p:nvSpPr>
        <p:spPr/>
        <p:txBody>
          <a:bodyPr/>
          <a:lstStyle/>
          <a:p>
            <a:fld id="{9F83D49E-CAEC-45A8-9C29-E3755C42201B}" type="slidenum">
              <a:rPr lang="en-GB" smtClean="0"/>
              <a:t>4</a:t>
            </a:fld>
            <a:endParaRPr lang="en-GB"/>
          </a:p>
        </p:txBody>
      </p:sp>
    </p:spTree>
    <p:extLst>
      <p:ext uri="{BB962C8B-B14F-4D97-AF65-F5344CB8AC3E}">
        <p14:creationId xmlns:p14="http://schemas.microsoft.com/office/powerpoint/2010/main" val="2659370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7262"/>
            <a:ext cx="12192000" cy="1485311"/>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90309" y="45776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Presentations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396964"/>
            <a:ext cx="11371819" cy="1554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2E4C77"/>
                </a:solidFill>
                <a:effectLst/>
                <a:uLnTx/>
                <a:uFillTx/>
                <a:latin typeface="Calibri" panose="020F0502020204030204"/>
                <a:ea typeface="+mn-ea"/>
                <a:cs typeface="+mn-cs"/>
              </a:rPr>
              <a:t>This course will help you to transform your presentation skills, empowering you with greater control, composure and confidence. You will start with an overview of the key steps required when preparing to deliver an engaging presentation, applying the Rule of Three to ensure that your presentation has a memorable start and finish. The course also covers storytelling and how to use visual aids to enhance, rather than detract from, your message. You will then explore how to manage your audience, keeping them engaged and managing questions and other interactions - whether virtually or face-to-face. You will then have the opportunity to practice your presentation skills in a safe and supportive environment, and to evaluate other people's presentations that you observe. Some will be recorded for you to review, and you will be given constructive feedback on how to enhance your approach and delivery. You will leave us with a toolkit of tips and techniques giving you the ability to engage any audience and to project confidence and professionalism.</a:t>
            </a:r>
            <a:endParaRPr kumimoji="0" lang="en-GB" sz="115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90309" y="2519294"/>
            <a:ext cx="11371819"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session is suitable for anyone who is required to present at work and would like to build their skills and confidence in preparing and delivering a professional presentation. Sales, Managers, Team Leaders and Supervisors.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Plan and organise your presentation using a structured approach Incorporate relevant stories to make your presentation more powerful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visual aids to maintain interest and enhance your message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Keep your audience engaged with enthusiasm and clear communication Interact with your audience, taking questions and feedback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Speak to groups with greater confidence and professionalism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Focus audience attention on the key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68858" y="4573922"/>
            <a:ext cx="10873114"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2 x 3 hours virtual sessions                                                                     N/A                                                                                        £995 per person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6-8 hours on-demand learning                                                                                                                                                             £4,945 group booking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30 minutes coaching (optional extra for teams)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B859548A-9EF6-D290-2A03-26BE5D747A34}"/>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56818B20-21DB-DB8D-622C-94409B880C6B}"/>
              </a:ext>
            </a:extLst>
          </p:cNvPr>
          <p:cNvSpPr>
            <a:spLocks noGrp="1"/>
          </p:cNvSpPr>
          <p:nvPr>
            <p:ph type="sldNum" sz="quarter" idx="12"/>
          </p:nvPr>
        </p:nvSpPr>
        <p:spPr/>
        <p:txBody>
          <a:bodyPr/>
          <a:lstStyle/>
          <a:p>
            <a:fld id="{9F83D49E-CAEC-45A8-9C29-E3755C42201B}" type="slidenum">
              <a:rPr lang="en-GB" smtClean="0"/>
              <a:t>40</a:t>
            </a:fld>
            <a:endParaRPr lang="en-GB"/>
          </a:p>
        </p:txBody>
      </p:sp>
    </p:spTree>
    <p:extLst>
      <p:ext uri="{BB962C8B-B14F-4D97-AF65-F5344CB8AC3E}">
        <p14:creationId xmlns:p14="http://schemas.microsoft.com/office/powerpoint/2010/main" val="752652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7262"/>
            <a:ext cx="12192000" cy="1485311"/>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390309" y="45776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Consultative Selling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396964"/>
            <a:ext cx="11371819"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To enhance the business relationships and results of your company through developing the consultative sales skills of the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40953" y="1738139"/>
            <a:ext cx="11371819" cy="3486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To make the learning on this programme effective, we believe it should be highly experiential with delegates spending as much time as possible actually practising the skills and using the tools during the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State the stages of the buying cycle and recognise what actions need to be taken at each stage to successfully influence and achieve the desired results (better understanding of the customer, more influential proposals, winning more business, etcetera)</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Effectively use a consultative selling listening and questioning model to make their transactions with current customers and potential customers more successful</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Talk persuasively about the products and services offered by the company</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Recognise the difference between “continuations” and “advances” and have identified a number of “advances” they could achieve with their customers to demonstrate commitment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State how they plan to make the knowledge and skills covered on the event part of how they operate as an integrated sales team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68858" y="4573922"/>
            <a:ext cx="10873114" cy="10464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1C6CF590-972F-D9AB-1C54-AB1B69B464BF}"/>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204ABD60-B13F-F554-3FC2-1B32059B1E15}"/>
              </a:ext>
            </a:extLst>
          </p:cNvPr>
          <p:cNvSpPr>
            <a:spLocks noGrp="1"/>
          </p:cNvSpPr>
          <p:nvPr>
            <p:ph type="sldNum" sz="quarter" idx="12"/>
          </p:nvPr>
        </p:nvSpPr>
        <p:spPr/>
        <p:txBody>
          <a:bodyPr/>
          <a:lstStyle/>
          <a:p>
            <a:fld id="{9F83D49E-CAEC-45A8-9C29-E3755C42201B}" type="slidenum">
              <a:rPr lang="en-GB" smtClean="0"/>
              <a:t>41</a:t>
            </a:fld>
            <a:endParaRPr lang="en-GB"/>
          </a:p>
        </p:txBody>
      </p:sp>
    </p:spTree>
    <p:extLst>
      <p:ext uri="{BB962C8B-B14F-4D97-AF65-F5344CB8AC3E}">
        <p14:creationId xmlns:p14="http://schemas.microsoft.com/office/powerpoint/2010/main" val="557685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7262"/>
            <a:ext cx="12192000" cy="1485311"/>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390309" y="457760"/>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Essential Influencing and Persuading skills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396964"/>
            <a:ext cx="1137181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course is designed to enable you to be more confident, influential and persuasive at work. You will be able to identify your preferred influencing style, act as an opinion shaper and get yourself heard especially in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1861015"/>
            <a:ext cx="11371819" cy="30015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introductory level course is suitable for anyone who wants to develop their range of communication skills and discover the behaviours that will create influence.</a:t>
            </a:r>
            <a:b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b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If you want to effectively get yourself heard and encourage others to align with your values and thinking in the workplace, this is a good way to spend two days of your professional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Identify your own preferred influencing style.</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Communicate in a more persuasive manner with colleagues and individuals from outside your organisation.</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Develop more effective and creative behaviours for influencing and persuading.</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Explain complicated ideas in a manner which aids understanding and increases the likelihood of success.</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Communicate with increased confidence at meetings.</a:t>
            </a:r>
          </a:p>
          <a:p>
            <a:pPr marL="342900" marR="0" lvl="0" indent="-342900" algn="l" defTabSz="914400" rtl="0" eaLnBrk="1" fontAlgn="auto" latinLnBrk="0" hangingPunct="1">
              <a:lnSpc>
                <a:spcPct val="107000"/>
              </a:lnSpc>
              <a:spcBef>
                <a:spcPts val="0"/>
              </a:spcBef>
              <a:spcAft>
                <a:spcPts val="0"/>
              </a:spcAft>
              <a:buClrTx/>
              <a:buSzPts val="1000"/>
              <a:buFont typeface="Symbol" panose="05050102010706020507" pitchFamily="18" charset="2"/>
              <a:buChar char=""/>
              <a:tabLst>
                <a:tab pos="457200" algn="l"/>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Become a more active listener and use enhanced persuasion skills to act as an opinion shaper.</a:t>
            </a:r>
            <a:endParaRPr kumimoji="0" lang="en-US"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68858" y="4573922"/>
            <a:ext cx="10873114"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Two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918F3A98-9694-491D-ACAD-CD2C47C112C1}"/>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D3149BA5-6BC8-96C2-1B66-B46F10A57468}"/>
              </a:ext>
            </a:extLst>
          </p:cNvPr>
          <p:cNvSpPr>
            <a:spLocks noGrp="1"/>
          </p:cNvSpPr>
          <p:nvPr>
            <p:ph type="sldNum" sz="quarter" idx="12"/>
          </p:nvPr>
        </p:nvSpPr>
        <p:spPr/>
        <p:txBody>
          <a:bodyPr/>
          <a:lstStyle/>
          <a:p>
            <a:fld id="{9F83D49E-CAEC-45A8-9C29-E3755C42201B}" type="slidenum">
              <a:rPr lang="en-GB" smtClean="0"/>
              <a:t>42</a:t>
            </a:fld>
            <a:endParaRPr lang="en-GB"/>
          </a:p>
        </p:txBody>
      </p:sp>
    </p:spTree>
    <p:extLst>
      <p:ext uri="{BB962C8B-B14F-4D97-AF65-F5344CB8AC3E}">
        <p14:creationId xmlns:p14="http://schemas.microsoft.com/office/powerpoint/2010/main" val="948470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7262"/>
            <a:ext cx="12192000" cy="1485311"/>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390309" y="731323"/>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Advanced Influencing &amp; Persuading for Managers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and Leaders</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368858" y="1661871"/>
            <a:ext cx="1137181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course is designed to build on your foundation for influencing and persuading. It is aimed at managers and leaders who want to delve deeper into the art of influencing and the ways to maximise your persuasive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2" y="2154806"/>
            <a:ext cx="11371819" cy="2829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Designed for experienced managers and leaders who want to take influencing and persuading skills to the next level and examine their personal styles and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Understand your own predominant influencing style and know when to adapt it.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Appreciate the principles underpinning successful influencing strategies.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Understand the importance of power in influencing and the psychology of influence.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Use an influencing structure flexibly to guide meetings with stakeholders and external clients.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Understand how to use influencing and persuading strategies at all levels.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Appreciate the value of personal power and positional power.</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Understand the mind sets that you consciously and unconsciously carry that both help and hinder your ability to influence and persuade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68858" y="4573922"/>
            <a:ext cx="10873114"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Two days                                                                                                                     N/A                                                                                                      £880 per person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88620F2C-A45F-7A4D-11BE-67804BB12D1C}"/>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6AE280CB-6EAA-E123-C05E-46714E3144D0}"/>
              </a:ext>
            </a:extLst>
          </p:cNvPr>
          <p:cNvSpPr>
            <a:spLocks noGrp="1"/>
          </p:cNvSpPr>
          <p:nvPr>
            <p:ph type="sldNum" sz="quarter" idx="12"/>
          </p:nvPr>
        </p:nvSpPr>
        <p:spPr/>
        <p:txBody>
          <a:bodyPr/>
          <a:lstStyle/>
          <a:p>
            <a:fld id="{9F83D49E-CAEC-45A8-9C29-E3755C42201B}" type="slidenum">
              <a:rPr lang="en-GB" smtClean="0"/>
              <a:t>43</a:t>
            </a:fld>
            <a:endParaRPr lang="en-GB"/>
          </a:p>
        </p:txBody>
      </p:sp>
    </p:spTree>
    <p:extLst>
      <p:ext uri="{BB962C8B-B14F-4D97-AF65-F5344CB8AC3E}">
        <p14:creationId xmlns:p14="http://schemas.microsoft.com/office/powerpoint/2010/main" val="302522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Complex Problem-Solving Courses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3" action="ppaction://hlinksldjump"/>
          </p:cNvPr>
          <p:cNvSpPr/>
          <p:nvPr/>
        </p:nvSpPr>
        <p:spPr>
          <a:xfrm>
            <a:off x="8116639" y="1719165"/>
            <a:ext cx="1861288" cy="3831734"/>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3" action="ppaction://hlinksldjump"/>
          </p:cNvPr>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4"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5"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5" action="ppaction://hlinksldjump"/>
          </p:cNvPr>
          <p:cNvSpPr txBox="1"/>
          <p:nvPr/>
        </p:nvSpPr>
        <p:spPr>
          <a:xfrm>
            <a:off x="2576343" y="1828571"/>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Analysing Data </a:t>
            </a: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with</a:t>
            </a: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 PowerBI</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9" name="TextBox 38">
            <a:hlinkClick r:id="rId4" action="ppaction://hlinksldjump"/>
          </p:cNvPr>
          <p:cNvSpPr txBox="1"/>
          <p:nvPr/>
        </p:nvSpPr>
        <p:spPr>
          <a:xfrm>
            <a:off x="4141265" y="1834628"/>
            <a:ext cx="20877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Creative and Innovative Problem-Solving</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nvGrpSpPr>
          <p:cNvPr id="6" name="Group 5"/>
          <p:cNvGrpSpPr/>
          <p:nvPr/>
        </p:nvGrpSpPr>
        <p:grpSpPr>
          <a:xfrm>
            <a:off x="326656" y="1697070"/>
            <a:ext cx="1991839" cy="3885521"/>
            <a:chOff x="326656" y="1697070"/>
            <a:chExt cx="1991839" cy="3885521"/>
          </a:xfrm>
        </p:grpSpPr>
        <p:sp>
          <p:nvSpPr>
            <p:cNvPr id="37" name="Rounded Rectangle 36">
              <a:hlinkClick r:id="rId2"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6" action="ppaction://hlinksldjump"/>
            </p:cNvPr>
            <p:cNvSpPr txBox="1"/>
            <p:nvPr/>
          </p:nvSpPr>
          <p:spPr>
            <a:xfrm>
              <a:off x="326656" y="1879891"/>
              <a:ext cx="19911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Effective Problem-Solving &amp; Decision-Making</a:t>
              </a: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3" name="TextBox 42">
              <a:hlinkClick r:id="rId6" action="ppaction://hlinksldjump"/>
            </p:cNvPr>
            <p:cNvSpPr txBox="1"/>
            <p:nvPr/>
          </p:nvSpPr>
          <p:spPr>
            <a:xfrm>
              <a:off x="359182" y="3776967"/>
              <a:ext cx="1959313"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Problem solving is a key skill in both our personal and professional lives. This session gives you the opportunity to explore issues, establish the type of problem/root cause, and best solutions.</a:t>
              </a:r>
            </a:p>
          </p:txBody>
        </p:sp>
      </p:grpSp>
      <p:sp>
        <p:nvSpPr>
          <p:cNvPr id="45" name="TextBox 44"/>
          <p:cNvSpPr txBox="1"/>
          <p:nvPr/>
        </p:nvSpPr>
        <p:spPr>
          <a:xfrm>
            <a:off x="2264427" y="3787202"/>
            <a:ext cx="197483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course includes creating visualizations, the Power BI Service, and the Power BI Mobile App.</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6" name="TextBox 45"/>
          <p:cNvSpPr txBox="1"/>
          <p:nvPr/>
        </p:nvSpPr>
        <p:spPr>
          <a:xfrm>
            <a:off x="4228561" y="3776966"/>
            <a:ext cx="1936048"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Provides you with a reporting template designed to secure senior management and stakeholder endorsement for change, as well as guidance for the unique 'Silent Storming' process.</a:t>
            </a:r>
          </a:p>
        </p:txBody>
      </p:sp>
      <p:sp>
        <p:nvSpPr>
          <p:cNvPr id="49" name="TextBox 48"/>
          <p:cNvSpPr txBox="1"/>
          <p:nvPr/>
        </p:nvSpPr>
        <p:spPr>
          <a:xfrm>
            <a:off x="6166759" y="3716448"/>
            <a:ext cx="1954137"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In this training course, you gain the knowledge and skills needed to leverage left- and right-brain thinking, analyse problems, spur creativity, and implement innovative ideas in a practical way for your workplace.</a:t>
            </a:r>
          </a:p>
        </p:txBody>
      </p:sp>
      <p:sp>
        <p:nvSpPr>
          <p:cNvPr id="50" name="TextBox 49"/>
          <p:cNvSpPr txBox="1"/>
          <p:nvPr/>
        </p:nvSpPr>
        <p:spPr>
          <a:xfrm>
            <a:off x="8091243" y="3787202"/>
            <a:ext cx="1954137"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Successful organisations rely on critical thinkers and creative thought leaders who can generate inventive solutions to everyday problems. This course develops these skillsets.</a:t>
            </a: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p:cNvSpPr/>
          <p:nvPr/>
        </p:nvSpPr>
        <p:spPr>
          <a:xfrm>
            <a:off x="6499178" y="2416158"/>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8423118" y="2414069"/>
            <a:ext cx="1289301" cy="1255123"/>
          </a:xfrm>
          <a:prstGeom prst="ellipse">
            <a:avLst/>
          </a:prstGeom>
          <a:solidFill>
            <a:srgbClr val="DB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7">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54" name="TextBox 53">
            <a:hlinkClick r:id="rId3" action="ppaction://hlinksldjump"/>
          </p:cNvPr>
          <p:cNvSpPr txBox="1"/>
          <p:nvPr/>
        </p:nvSpPr>
        <p:spPr>
          <a:xfrm>
            <a:off x="6192526" y="1743790"/>
            <a:ext cx="181712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Critical Thinking and Creative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Problem-Solving</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5" name="TextBox 54"/>
          <p:cNvSpPr txBox="1"/>
          <p:nvPr/>
        </p:nvSpPr>
        <p:spPr>
          <a:xfrm>
            <a:off x="8159750" y="1831750"/>
            <a:ext cx="1817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Problem-Solving and Structured Thinking</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8" name="Picture 7">
            <a:hlinkClick r:id="rId2" action="ppaction://hlinksldjump"/>
          </p:cNvPr>
          <p:cNvPicPr>
            <a:picLocks noChangeAspect="1"/>
          </p:cNvPicPr>
          <p:nvPr/>
        </p:nvPicPr>
        <p:blipFill rotWithShape="1">
          <a:blip r:embed="rId8">
            <a:clrChange>
              <a:clrFrom>
                <a:srgbClr val="000000"/>
              </a:clrFrom>
              <a:clrTo>
                <a:srgbClr val="000000">
                  <a:alpha val="0"/>
                </a:srgbClr>
              </a:clrTo>
            </a:clrChange>
          </a:blip>
          <a:srcRect l="5408" t="6169" r="6114" b="4044"/>
          <a:stretch/>
        </p:blipFill>
        <p:spPr>
          <a:xfrm>
            <a:off x="760491" y="2335794"/>
            <a:ext cx="1140738" cy="1186004"/>
          </a:xfrm>
          <a:prstGeom prst="rect">
            <a:avLst/>
          </a:prstGeom>
        </p:spPr>
      </p:pic>
      <p:pic>
        <p:nvPicPr>
          <p:cNvPr id="9" name="Picture 8">
            <a:hlinkClick r:id="rId4"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4784260" y="2576989"/>
            <a:ext cx="838219" cy="890822"/>
          </a:xfrm>
          <a:prstGeom prst="rect">
            <a:avLst/>
          </a:prstGeom>
        </p:spPr>
      </p:pic>
      <p:pic>
        <p:nvPicPr>
          <p:cNvPr id="12" name="Picture 11">
            <a:hlinkClick r:id="rId3" action="ppaction://hlinksldjump"/>
          </p:cNvPr>
          <p:cNvPicPr>
            <a:picLocks noChangeAspect="1"/>
          </p:cNvPicPr>
          <p:nvPr/>
        </p:nvPicPr>
        <p:blipFill>
          <a:blip r:embed="rId10">
            <a:clrChange>
              <a:clrFrom>
                <a:srgbClr val="000000"/>
              </a:clrFrom>
              <a:clrTo>
                <a:srgbClr val="000000">
                  <a:alpha val="0"/>
                </a:srgbClr>
              </a:clrTo>
            </a:clrChange>
          </a:blip>
          <a:stretch>
            <a:fillRect/>
          </a:stretch>
        </p:blipFill>
        <p:spPr>
          <a:xfrm>
            <a:off x="6777542" y="2593715"/>
            <a:ext cx="805326" cy="942080"/>
          </a:xfrm>
          <a:prstGeom prst="rect">
            <a:avLst/>
          </a:prstGeom>
        </p:spPr>
      </p:pic>
      <p:pic>
        <p:nvPicPr>
          <p:cNvPr id="13" name="Picture 12">
            <a:hlinkClick r:id="rId3"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8420821" y="2384220"/>
            <a:ext cx="1348747" cy="1274475"/>
          </a:xfrm>
          <a:prstGeom prst="rect">
            <a:avLst/>
          </a:prstGeom>
          <a:solidFill>
            <a:srgbClr val="E68853"/>
          </a:solidFill>
        </p:spPr>
      </p:pic>
      <p:pic>
        <p:nvPicPr>
          <p:cNvPr id="16" name="Picture 15">
            <a:hlinkClick r:id="rId5" action="ppaction://hlinksldjump"/>
          </p:cNvPr>
          <p:cNvPicPr>
            <a:picLocks noChangeAspect="1"/>
          </p:cNvPicPr>
          <p:nvPr/>
        </p:nvPicPr>
        <p:blipFill rotWithShape="1">
          <a:blip r:embed="rId12">
            <a:clrChange>
              <a:clrFrom>
                <a:srgbClr val="000000"/>
              </a:clrFrom>
              <a:clrTo>
                <a:srgbClr val="000000">
                  <a:alpha val="0"/>
                </a:srgbClr>
              </a:clrTo>
            </a:clrChange>
          </a:blip>
          <a:srcRect l="15612" t="18172" r="14657" b="17962"/>
          <a:stretch/>
        </p:blipFill>
        <p:spPr>
          <a:xfrm>
            <a:off x="2761307" y="2580238"/>
            <a:ext cx="968721" cy="887239"/>
          </a:xfrm>
          <a:prstGeom prst="rect">
            <a:avLst/>
          </a:prstGeom>
        </p:spPr>
      </p:pic>
      <p:sp>
        <p:nvSpPr>
          <p:cNvPr id="42" name="Oval 41">
            <a:hlinkClick r:id="rId13"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51" name="Picture 50">
            <a:hlinkClick r:id="rId13" action="ppaction://hlinksldjump"/>
          </p:cNvPr>
          <p:cNvPicPr>
            <a:picLocks noChangeAspect="1"/>
          </p:cNvPicPr>
          <p:nvPr/>
        </p:nvPicPr>
        <p:blipFill>
          <a:blip r:embed="rId7">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7" name="Footer Placeholder 6">
            <a:extLst>
              <a:ext uri="{FF2B5EF4-FFF2-40B4-BE49-F238E27FC236}">
                <a16:creationId xmlns:a16="http://schemas.microsoft.com/office/drawing/2014/main" id="{35CF5047-1046-F7FC-547F-D2FB9E6FAAB6}"/>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2BB4FD7A-BD53-10EE-38E9-6C2301CE509B}"/>
              </a:ext>
            </a:extLst>
          </p:cNvPr>
          <p:cNvSpPr>
            <a:spLocks noGrp="1"/>
          </p:cNvSpPr>
          <p:nvPr>
            <p:ph type="sldNum" sz="quarter" idx="12"/>
          </p:nvPr>
        </p:nvSpPr>
        <p:spPr/>
        <p:txBody>
          <a:bodyPr/>
          <a:lstStyle/>
          <a:p>
            <a:fld id="{9F83D49E-CAEC-45A8-9C29-E3755C42201B}" type="slidenum">
              <a:rPr lang="en-GB" smtClean="0"/>
              <a:t>44</a:t>
            </a:fld>
            <a:endParaRPr lang="en-GB"/>
          </a:p>
        </p:txBody>
      </p:sp>
    </p:spTree>
    <p:extLst>
      <p:ext uri="{BB962C8B-B14F-4D97-AF65-F5344CB8AC3E}">
        <p14:creationId xmlns:p14="http://schemas.microsoft.com/office/powerpoint/2010/main" val="3207709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Effective Problem Solving &amp; Decision Making</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41183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Problem solving is a key skill in both our personal and professional lives. It’s a mental process, where we need to establish, analyse and solve situations that are a problem, issue or challenge. The goal of problem solving is to overcome these obstacles, and to find a solution that best resolves the issue. This 3 hour virtual session gives you the opportunity to explore the problems that you may experience and Establish both the type of problem and the root cause. Through applying various tools and techniques, you will establish the best method of dealing with the external and internal factors that have caused the issue, and create a course of action which will lead to resolution of the situation.</a:t>
            </a:r>
            <a:endPar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1" y="2632996"/>
            <a:ext cx="11255700" cy="2446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Sales, Managers, Team Leaders and Supervisors.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Establish a problem, its nature, scope and impact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Collate, interpret and summarise information and data to help identify possible solutions to the problem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Explore different decision-making techniques, and decide which best fits with specific challenges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Consider the human aspect involved in any decisions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Realise that problems may be opportunities, and consider how creativity can become part of the solution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Apply the relevant technique to a situation you or your team are currently experiencing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½ day                                                                  N/A                                                                                              £195 per person </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7277934" y="3414145"/>
            <a:ext cx="4745999"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Create an action plan, including a communication plan to ensure most effective implementation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Monitor, review and evaluate implementation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Create a personal action plan</a:t>
            </a:r>
          </a:p>
        </p:txBody>
      </p:sp>
      <p:sp>
        <p:nvSpPr>
          <p:cNvPr id="9" name="Footer Placeholder 8">
            <a:extLst>
              <a:ext uri="{FF2B5EF4-FFF2-40B4-BE49-F238E27FC236}">
                <a16:creationId xmlns:a16="http://schemas.microsoft.com/office/drawing/2014/main" id="{6621C0A6-F3F3-59CA-4DBD-78E8EA4AF8CB}"/>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C607CF9D-46D6-8B3D-61B9-3C3617CB6F8D}"/>
              </a:ext>
            </a:extLst>
          </p:cNvPr>
          <p:cNvSpPr>
            <a:spLocks noGrp="1"/>
          </p:cNvSpPr>
          <p:nvPr>
            <p:ph type="sldNum" sz="quarter" idx="12"/>
          </p:nvPr>
        </p:nvSpPr>
        <p:spPr/>
        <p:txBody>
          <a:bodyPr/>
          <a:lstStyle/>
          <a:p>
            <a:fld id="{9F83D49E-CAEC-45A8-9C29-E3755C42201B}" type="slidenum">
              <a:rPr lang="en-GB" smtClean="0"/>
              <a:t>45</a:t>
            </a:fld>
            <a:endParaRPr lang="en-GB"/>
          </a:p>
        </p:txBody>
      </p:sp>
    </p:spTree>
    <p:extLst>
      <p:ext uri="{BB962C8B-B14F-4D97-AF65-F5344CB8AC3E}">
        <p14:creationId xmlns:p14="http://schemas.microsoft.com/office/powerpoint/2010/main" val="2243209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Analysing Data with PowerBi</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4805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main purpose of the course is to give students a good understanding of data analysis with Power BI. The course includes creating visualizations, the Power BI Service, and the Power BI Mobile App.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1" y="2350984"/>
            <a:ext cx="11067515"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course will likely be attended by SQL Server report creators who are interested in alternative methods of presenting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Perform Power BI desktop data transformation.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a:ln>
                  <a:noFill/>
                </a:ln>
                <a:solidFill>
                  <a:srgbClr val="2E4C77"/>
                </a:solidFill>
                <a:effectLst/>
                <a:uLnTx/>
                <a:uFillTx/>
                <a:latin typeface="Calibri" panose="020F0502020204030204"/>
                <a:ea typeface="+mn-ea"/>
                <a:cs typeface="+mn-cs"/>
              </a:rPr>
              <a:t>Describe Power BI desktop modelling.</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Create a Power BI desktop visualization.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Implement the Power BI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how to connect to Excel data.</a:t>
            </a: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Three days</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218632" y="3326672"/>
            <a:ext cx="6096000" cy="830997"/>
          </a:xfrm>
          <a:prstGeom prst="rect">
            <a:avLst/>
          </a:prstGeom>
        </p:spPr>
        <p:txBody>
          <a:bodyPr>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how to collaborate with Power BI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Connect directly to data stores.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the Power BI developer API.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the Power BI mobile app.</a:t>
            </a: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9CDE6139-8821-B914-6265-A009F64E6AAC}"/>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FA0264FA-422D-15E6-B678-391B3BF84B9F}"/>
              </a:ext>
            </a:extLst>
          </p:cNvPr>
          <p:cNvSpPr>
            <a:spLocks noGrp="1"/>
          </p:cNvSpPr>
          <p:nvPr>
            <p:ph type="sldNum" sz="quarter" idx="12"/>
          </p:nvPr>
        </p:nvSpPr>
        <p:spPr/>
        <p:txBody>
          <a:bodyPr/>
          <a:lstStyle/>
          <a:p>
            <a:fld id="{9F83D49E-CAEC-45A8-9C29-E3755C42201B}" type="slidenum">
              <a:rPr lang="en-GB" smtClean="0"/>
              <a:t>46</a:t>
            </a:fld>
            <a:endParaRPr lang="en-GB"/>
          </a:p>
        </p:txBody>
      </p:sp>
    </p:spTree>
    <p:extLst>
      <p:ext uri="{BB962C8B-B14F-4D97-AF65-F5344CB8AC3E}">
        <p14:creationId xmlns:p14="http://schemas.microsoft.com/office/powerpoint/2010/main" val="1399816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Creative and Innovative Problem-Solving</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41183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Based on the latest thinking and best practice used in problem solving, the course ends by providing you with a reporting template designed to secure senior management and stakeholder endorsement for change. You will also take away some templates and guidelines on how to use the unique 'Silent Storming'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1" y="2286467"/>
            <a:ext cx="11255700" cy="2739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If you are a manager or project leader looking to find innovative and creative ideas for problem resolution, then this workshop is for you. It will encourage you to resolve workplace problems by dispensing with the traditional theory and focus on innovation and creativity to get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Develop innovative and creative skills to assess and solve your workplace problems.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Make more effective use of your own and your colleagues' creative thinking skills.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Assess the impact on the business of your recommendations for change.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Use 'Silent Storming' to lead innovative and creative problem-solving sessions.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Understand how to present new ideas to secure the 'buy-in' of others to implement change.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Construct a report that clearly outlines the thinking process, conclusions and recommendations for making change happen.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Two days</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7248C601-66DC-382A-38BD-2E205EB8A59A}"/>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1CF3C41C-8549-A22C-7308-6F11D4C77A05}"/>
              </a:ext>
            </a:extLst>
          </p:cNvPr>
          <p:cNvSpPr>
            <a:spLocks noGrp="1"/>
          </p:cNvSpPr>
          <p:nvPr>
            <p:ph type="sldNum" sz="quarter" idx="12"/>
          </p:nvPr>
        </p:nvSpPr>
        <p:spPr/>
        <p:txBody>
          <a:bodyPr/>
          <a:lstStyle/>
          <a:p>
            <a:fld id="{9F83D49E-CAEC-45A8-9C29-E3755C42201B}" type="slidenum">
              <a:rPr lang="en-GB" smtClean="0"/>
              <a:t>47</a:t>
            </a:fld>
            <a:endParaRPr lang="en-GB"/>
          </a:p>
        </p:txBody>
      </p:sp>
    </p:spTree>
    <p:extLst>
      <p:ext uri="{BB962C8B-B14F-4D97-AF65-F5344CB8AC3E}">
        <p14:creationId xmlns:p14="http://schemas.microsoft.com/office/powerpoint/2010/main" val="1762004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Critical Thinking and Creative Problem-Solving</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41183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Successful organisations rely on critical thinkers and creative thought leaders who can generate inventive solutions to everyday problems. In this training course, you gain the knowledge and skills needed to leverage left- and right-brain thinking, analyse problems, spur creativity, and implement innovative ideas in a practical way for your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1" y="2286467"/>
            <a:ext cx="11255700" cy="2182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Make better decisions through critical thinking and creative problem solving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 your personal creativity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Select the best decision given the specific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Apply processes to assess work issues and 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Transform your creativity into practical business solutions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Three days                                                         N/A                                                                                             £1,495 per person</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8C4E4D27-8D23-C344-238D-D08C835411BA}"/>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FF8DD4E1-E943-1E5C-5BD7-DC3F78075BA5}"/>
              </a:ext>
            </a:extLst>
          </p:cNvPr>
          <p:cNvSpPr>
            <a:spLocks noGrp="1"/>
          </p:cNvSpPr>
          <p:nvPr>
            <p:ph type="sldNum" sz="quarter" idx="12"/>
          </p:nvPr>
        </p:nvSpPr>
        <p:spPr/>
        <p:txBody>
          <a:bodyPr/>
          <a:lstStyle/>
          <a:p>
            <a:fld id="{9F83D49E-CAEC-45A8-9C29-E3755C42201B}" type="slidenum">
              <a:rPr lang="en-GB" smtClean="0"/>
              <a:t>48</a:t>
            </a:fld>
            <a:endParaRPr lang="en-GB"/>
          </a:p>
        </p:txBody>
      </p:sp>
    </p:spTree>
    <p:extLst>
      <p:ext uri="{BB962C8B-B14F-4D97-AF65-F5344CB8AC3E}">
        <p14:creationId xmlns:p14="http://schemas.microsoft.com/office/powerpoint/2010/main" val="61183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Problem-Solving and Structured Thinking</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41183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Successful organisations rely on critical thinkers and creative thought leaders who can generate inventive solutions to everyday problems. In this training course, you gain the knowledge and skills needed to leverage left- and right-brain thinking, analyse problems, spur creativity, and implement innovative ideas in a practical way for your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1" y="2286467"/>
            <a:ext cx="11255700" cy="29683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Anybody who is involved in high level problem solving and strategy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Problem framing to clarify the context and identify the key issues for resolution </a:t>
            </a: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Breaking down and structuring complex problems into manageable components </a:t>
            </a: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Dividing the problem-solving effort effectively between team members </a:t>
            </a: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Creating and using hypotheses and logic to solve business problems, with an understanding of using simple heuristics to test completeness and clarity </a:t>
            </a: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Prioritising work and insights into relevant and critical areas, and minimising wasted effort </a:t>
            </a: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Communicating findings and conclusions clearly and succinctly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Two days</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BCB00BF6-8A47-A497-73ED-8AD491F9F1D7}"/>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7F4927E5-CBDD-2690-8C2C-CD7070D063F9}"/>
              </a:ext>
            </a:extLst>
          </p:cNvPr>
          <p:cNvSpPr>
            <a:spLocks noGrp="1"/>
          </p:cNvSpPr>
          <p:nvPr>
            <p:ph type="sldNum" sz="quarter" idx="12"/>
          </p:nvPr>
        </p:nvSpPr>
        <p:spPr/>
        <p:txBody>
          <a:bodyPr/>
          <a:lstStyle/>
          <a:p>
            <a:fld id="{9F83D49E-CAEC-45A8-9C29-E3755C42201B}" type="slidenum">
              <a:rPr lang="en-GB" smtClean="0"/>
              <a:t>49</a:t>
            </a:fld>
            <a:endParaRPr lang="en-GB"/>
          </a:p>
        </p:txBody>
      </p:sp>
    </p:spTree>
    <p:extLst>
      <p:ext uri="{BB962C8B-B14F-4D97-AF65-F5344CB8AC3E}">
        <p14:creationId xmlns:p14="http://schemas.microsoft.com/office/powerpoint/2010/main" val="1317375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hlinkClick r:id="rId2" action="ppaction://hlinksldjump"/>
          </p:cNvPr>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a:hlinkClick r:id="rId3" action="ppaction://hlinksldjump"/>
          </p:cNvPr>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Active-learning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34" name="Rounded Rectangle 33">
            <a:hlinkClick r:id="rId4" action="ppaction://hlinksldjump"/>
          </p:cNvPr>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5"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6"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7" action="ppaction://hlinksldjump"/>
          </p:cNvPr>
          <p:cNvSpPr txBox="1"/>
          <p:nvPr/>
        </p:nvSpPr>
        <p:spPr>
          <a:xfrm>
            <a:off x="2334193" y="1799396"/>
            <a:ext cx="18174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Personal &amp; Presentation Impact</a:t>
            </a:r>
          </a:p>
        </p:txBody>
      </p:sp>
      <p:sp>
        <p:nvSpPr>
          <p:cNvPr id="39" name="TextBox 38">
            <a:hlinkClick r:id="rId5" action="ppaction://hlinksldjump"/>
          </p:cNvPr>
          <p:cNvSpPr txBox="1"/>
          <p:nvPr/>
        </p:nvSpPr>
        <p:spPr>
          <a:xfrm>
            <a:off x="4285026" y="1836473"/>
            <a:ext cx="181712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Strong Resilience &amp; Grit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0" name="TextBox 39">
            <a:hlinkClick r:id="rId4" action="ppaction://hlinksldjump"/>
          </p:cNvPr>
          <p:cNvSpPr txBox="1"/>
          <p:nvPr/>
        </p:nvSpPr>
        <p:spPr>
          <a:xfrm>
            <a:off x="6226811" y="1854378"/>
            <a:ext cx="184658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Authentic Business Values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nvGrpSpPr>
          <p:cNvPr id="6" name="Group 5"/>
          <p:cNvGrpSpPr/>
          <p:nvPr/>
        </p:nvGrpSpPr>
        <p:grpSpPr>
          <a:xfrm>
            <a:off x="273355" y="1697070"/>
            <a:ext cx="2144242" cy="3885521"/>
            <a:chOff x="273355" y="1697070"/>
            <a:chExt cx="2144242" cy="3885521"/>
          </a:xfrm>
        </p:grpSpPr>
        <p:sp>
          <p:nvSpPr>
            <p:cNvPr id="37" name="Rounded Rectangle 36">
              <a:hlinkClick r:id="rId8"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hlinkClick r:id="rId9" action="ppaction://hlinksldjump"/>
            </p:cNvPr>
            <p:cNvSpPr txBox="1"/>
            <p:nvPr/>
          </p:nvSpPr>
          <p:spPr>
            <a:xfrm>
              <a:off x="273355" y="1787032"/>
              <a:ext cx="21442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Deliver Inspiring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Messages</a:t>
              </a:r>
            </a:p>
          </p:txBody>
        </p:sp>
        <p:sp>
          <p:nvSpPr>
            <p:cNvPr id="43" name="TextBox 42">
              <a:hlinkClick r:id="rId8" action="ppaction://hlinksldjump"/>
            </p:cNvPr>
            <p:cNvSpPr txBox="1"/>
            <p:nvPr/>
          </p:nvSpPr>
          <p:spPr>
            <a:xfrm>
              <a:off x="416764" y="3737676"/>
              <a:ext cx="18013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 name="TextBox 44">
            <a:hlinkClick r:id="rId6" action="ppaction://hlinksldjump"/>
          </p:cNvPr>
          <p:cNvSpPr txBox="1"/>
          <p:nvPr/>
        </p:nvSpPr>
        <p:spPr>
          <a:xfrm>
            <a:off x="2277754" y="3737676"/>
            <a:ext cx="1899625" cy="14927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We release</a:t>
            </a:r>
            <a:r>
              <a:rPr kumimoji="0" lang="en-GB" sz="1300" b="1" i="0" u="none" strike="noStrike" kern="1200" cap="none" spc="0" normalizeH="0" baseline="0" noProof="0">
                <a:ln>
                  <a:noFill/>
                </a:ln>
                <a:solidFill>
                  <a:srgbClr val="2E4C77"/>
                </a:solidFill>
                <a:effectLst/>
                <a:uLnTx/>
                <a:uFillTx/>
                <a:latin typeface="Calibri" panose="020F0502020204030204"/>
                <a:ea typeface="+mn-ea"/>
                <a:cs typeface="+mn-cs"/>
              </a:rPr>
              <a:t> </a:t>
            </a: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your personal and </a:t>
            </a:r>
            <a:r>
              <a:rPr kumimoji="0" lang="en-GB" sz="1300" b="0" i="0" u="none" strike="noStrike" kern="1200" cap="none" spc="0" normalizeH="0" baseline="0" noProof="0">
                <a:ln>
                  <a:noFill/>
                </a:ln>
                <a:solidFill>
                  <a:srgbClr val="0070C0"/>
                </a:solidFill>
                <a:effectLst/>
                <a:uLnTx/>
                <a:uFillTx/>
                <a:latin typeface="Calibri" panose="020F0502020204030204"/>
                <a:ea typeface="+mn-ea"/>
                <a:cs typeface="+mn-cs"/>
                <a:hlinkClick r:id="rId6" action="ppaction://hlinksldjump">
                  <a:extLst>
                    <a:ext uri="{A12FA001-AC4F-418D-AE19-62706E023703}">
                      <ahyp:hlinkClr xmlns:ahyp="http://schemas.microsoft.com/office/drawing/2018/hyperlinkcolor" val="tx"/>
                    </a:ext>
                  </a:extLst>
                </a:hlinkClick>
              </a:rPr>
              <a:t>presentation</a:t>
            </a: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 impact in small and larger meetings, helping you communicate with more belief, confidence and charisma.</a:t>
            </a:r>
          </a:p>
        </p:txBody>
      </p:sp>
      <p:sp>
        <p:nvSpPr>
          <p:cNvPr id="46" name="TextBox 45">
            <a:hlinkClick r:id="rId5" action="ppaction://hlinksldjump"/>
          </p:cNvPr>
          <p:cNvSpPr txBox="1"/>
          <p:nvPr/>
        </p:nvSpPr>
        <p:spPr>
          <a:xfrm>
            <a:off x="4292937" y="3737726"/>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We build strong </a:t>
            </a:r>
            <a:r>
              <a:rPr kumimoji="0" lang="en-GB" sz="1400" b="0" i="0" u="none" strike="noStrike" kern="1200" cap="none" spc="0" normalizeH="0" baseline="0" noProof="0">
                <a:ln>
                  <a:noFill/>
                </a:ln>
                <a:solidFill>
                  <a:srgbClr val="0070C0"/>
                </a:solidFill>
                <a:effectLst/>
                <a:uLnTx/>
                <a:uFillTx/>
                <a:latin typeface="Calibri" panose="020F0502020204030204"/>
                <a:ea typeface="+mn-ea"/>
                <a:cs typeface="+mn-cs"/>
                <a:hlinkClick r:id="rId5" action="ppaction://hlinksldjump">
                  <a:extLst>
                    <a:ext uri="{A12FA001-AC4F-418D-AE19-62706E023703}">
                      <ahyp:hlinkClr xmlns:ahyp="http://schemas.microsoft.com/office/drawing/2018/hyperlinkcolor" val="tx"/>
                    </a:ext>
                  </a:extLst>
                </a:hlinkClick>
              </a:rPr>
              <a:t>resilience</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and grit increasing your capability to handle pressure, deal constructively with adversity and deliver positive outcomes..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2" name="Oval 51"/>
          <p:cNvSpPr/>
          <p:nvPr/>
        </p:nvSpPr>
        <p:spPr>
          <a:xfrm>
            <a:off x="668671" y="2402549"/>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a:hlinkClick r:id="rId6" action="ppaction://hlinksldjump"/>
          </p:cNvPr>
          <p:cNvSpPr/>
          <p:nvPr/>
        </p:nvSpPr>
        <p:spPr>
          <a:xfrm>
            <a:off x="2631526" y="2454587"/>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a:hlinkClick r:id="rId5" action="ppaction://hlinksldjump"/>
          </p:cNvPr>
          <p:cNvSpPr/>
          <p:nvPr/>
        </p:nvSpPr>
        <p:spPr>
          <a:xfrm>
            <a:off x="4540302" y="2402549"/>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a:hlinkClick r:id="rId4" action="ppaction://hlinksldjump"/>
          </p:cNvPr>
          <p:cNvSpPr/>
          <p:nvPr/>
        </p:nvSpPr>
        <p:spPr>
          <a:xfrm>
            <a:off x="6466900" y="2428098"/>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10">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9"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848319" y="2575137"/>
            <a:ext cx="959939" cy="972853"/>
          </a:xfrm>
          <a:prstGeom prst="rect">
            <a:avLst/>
          </a:prstGeom>
        </p:spPr>
      </p:pic>
      <p:pic>
        <p:nvPicPr>
          <p:cNvPr id="7" name="Picture 6">
            <a:hlinkClick r:id="rId6" action="ppaction://hlinksldjump"/>
          </p:cNvPr>
          <p:cNvPicPr>
            <a:picLocks noChangeAspect="1"/>
          </p:cNvPicPr>
          <p:nvPr/>
        </p:nvPicPr>
        <p:blipFill rotWithShape="1">
          <a:blip r:embed="rId12">
            <a:clrChange>
              <a:clrFrom>
                <a:srgbClr val="000000"/>
              </a:clrFrom>
              <a:clrTo>
                <a:srgbClr val="000000">
                  <a:alpha val="0"/>
                </a:srgbClr>
              </a:clrTo>
            </a:clrChange>
          </a:blip>
          <a:srcRect l="14106" t="18224" r="12000" b="16881"/>
          <a:stretch/>
        </p:blipFill>
        <p:spPr>
          <a:xfrm>
            <a:off x="2818104" y="2706796"/>
            <a:ext cx="922368" cy="810028"/>
          </a:xfrm>
          <a:prstGeom prst="rect">
            <a:avLst/>
          </a:prstGeom>
        </p:spPr>
      </p:pic>
      <p:pic>
        <p:nvPicPr>
          <p:cNvPr id="8" name="Picture 7">
            <a:hlinkClick r:id="rId5" action="ppaction://hlinksldjump"/>
          </p:cNvPr>
          <p:cNvPicPr>
            <a:picLocks noChangeAspect="1"/>
          </p:cNvPicPr>
          <p:nvPr/>
        </p:nvPicPr>
        <p:blipFill>
          <a:blip r:embed="rId13">
            <a:clrChange>
              <a:clrFrom>
                <a:srgbClr val="000000"/>
              </a:clrFrom>
              <a:clrTo>
                <a:srgbClr val="000000">
                  <a:alpha val="0"/>
                </a:srgbClr>
              </a:clrTo>
            </a:clrChange>
          </a:blip>
          <a:stretch>
            <a:fillRect/>
          </a:stretch>
        </p:blipFill>
        <p:spPr>
          <a:xfrm>
            <a:off x="4905052" y="2634672"/>
            <a:ext cx="744321" cy="744321"/>
          </a:xfrm>
          <a:prstGeom prst="rect">
            <a:avLst/>
          </a:prstGeom>
        </p:spPr>
      </p:pic>
      <p:pic>
        <p:nvPicPr>
          <p:cNvPr id="9" name="Picture 8">
            <a:hlinkClick r:id="rId4" action="ppaction://hlinksldjump"/>
          </p:cNvPr>
          <p:cNvPicPr>
            <a:picLocks noChangeAspect="1"/>
          </p:cNvPicPr>
          <p:nvPr/>
        </p:nvPicPr>
        <p:blipFill>
          <a:blip r:embed="rId14">
            <a:clrChange>
              <a:clrFrom>
                <a:srgbClr val="000000"/>
              </a:clrFrom>
              <a:clrTo>
                <a:srgbClr val="000000">
                  <a:alpha val="0"/>
                </a:srgbClr>
              </a:clrTo>
            </a:clrChange>
          </a:blip>
          <a:stretch>
            <a:fillRect/>
          </a:stretch>
        </p:blipFill>
        <p:spPr>
          <a:xfrm>
            <a:off x="6679727" y="2619060"/>
            <a:ext cx="841194" cy="841194"/>
          </a:xfrm>
          <a:prstGeom prst="rect">
            <a:avLst/>
          </a:prstGeom>
        </p:spPr>
      </p:pic>
      <p:sp>
        <p:nvSpPr>
          <p:cNvPr id="41" name="TextBox 40">
            <a:hlinkClick r:id="rId9" action="ppaction://hlinksldjump"/>
          </p:cNvPr>
          <p:cNvSpPr txBox="1"/>
          <p:nvPr/>
        </p:nvSpPr>
        <p:spPr>
          <a:xfrm>
            <a:off x="432586" y="3686733"/>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Deliver </a:t>
            </a:r>
            <a:r>
              <a:rPr kumimoji="0" lang="en-GB" sz="1400" b="0" i="0" u="none" strike="noStrike" kern="1200" cap="none" spc="0" normalizeH="0" baseline="0" noProof="0">
                <a:ln>
                  <a:noFill/>
                </a:ln>
                <a:solidFill>
                  <a:srgbClr val="0070C0"/>
                </a:solidFill>
                <a:effectLst/>
                <a:uLnTx/>
                <a:uFillTx/>
                <a:latin typeface="Calibri" panose="020F0502020204030204"/>
                <a:ea typeface="+mn-ea"/>
                <a:cs typeface="+mn-cs"/>
                <a:hlinkClick r:id="rId9" action="ppaction://hlinksldjump">
                  <a:extLst>
                    <a:ext uri="{A12FA001-AC4F-418D-AE19-62706E023703}">
                      <ahyp:hlinkClr xmlns:ahyp="http://schemas.microsoft.com/office/drawing/2018/hyperlinkcolor" val="tx"/>
                    </a:ext>
                  </a:extLst>
                </a:hlinkClick>
              </a:rPr>
              <a:t>inspiring</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messages whenever you present, message or talk, helping you be more daring, creative and engaging in how you motivate and persuade others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2" name="Rectangle 11">
            <a:hlinkClick r:id="rId4" action="ppaction://hlinksldjump"/>
          </p:cNvPr>
          <p:cNvSpPr/>
          <p:nvPr/>
        </p:nvSpPr>
        <p:spPr>
          <a:xfrm>
            <a:off x="6248767" y="3707261"/>
            <a:ext cx="1778612" cy="18928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Participants </a:t>
            </a:r>
            <a:r>
              <a:rPr kumimoji="0" lang="en-GB" sz="1300" b="0" i="0" u="none" strike="noStrike" kern="1200" cap="none" spc="0" normalizeH="0" baseline="0" noProof="0">
                <a:ln>
                  <a:noFill/>
                </a:ln>
                <a:solidFill>
                  <a:srgbClr val="0070C0"/>
                </a:solidFill>
                <a:effectLst/>
                <a:uLnTx/>
                <a:uFillTx/>
                <a:latin typeface="Calibri" panose="020F0502020204030204"/>
                <a:ea typeface="+mn-ea"/>
                <a:cs typeface="+mn-cs"/>
                <a:hlinkClick r:id="rId4" action="ppaction://hlinksldjump">
                  <a:extLst>
                    <a:ext uri="{A12FA001-AC4F-418D-AE19-62706E023703}">
                      <ahyp:hlinkClr xmlns:ahyp="http://schemas.microsoft.com/office/drawing/2018/hyperlinkcolor" val="tx"/>
                    </a:ext>
                  </a:extLst>
                </a:hlinkClick>
              </a:rPr>
              <a:t>discover</a:t>
            </a: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 how to consciously build supportive relationships and turn any virtual or face-to-face conversation into a positive exchange that ensures others feel supported.. </a:t>
            </a:r>
          </a:p>
        </p:txBody>
      </p:sp>
      <p:sp>
        <p:nvSpPr>
          <p:cNvPr id="42" name="Oval 41">
            <a:hlinkClick r:id="rId1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Picture 47">
            <a:hlinkClick r:id="rId15" action="ppaction://hlinksldjump"/>
          </p:cNvPr>
          <p:cNvPicPr>
            <a:picLocks noChangeAspect="1"/>
          </p:cNvPicPr>
          <p:nvPr/>
        </p:nvPicPr>
        <p:blipFill>
          <a:blip r:embed="rId10">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13" name="Footer Placeholder 12">
            <a:extLst>
              <a:ext uri="{FF2B5EF4-FFF2-40B4-BE49-F238E27FC236}">
                <a16:creationId xmlns:a16="http://schemas.microsoft.com/office/drawing/2014/main" id="{9827F3D0-333F-D0B1-5628-0290F88DB4C6}"/>
              </a:ext>
            </a:extLst>
          </p:cNvPr>
          <p:cNvSpPr>
            <a:spLocks noGrp="1"/>
          </p:cNvSpPr>
          <p:nvPr>
            <p:ph type="ftr" sz="quarter" idx="11"/>
          </p:nvPr>
        </p:nvSpPr>
        <p:spPr/>
        <p:txBody>
          <a:bodyPr/>
          <a:lstStyle/>
          <a:p>
            <a:r>
              <a:rPr lang="en-GB"/>
              <a:t>Smart Training Potential</a:t>
            </a:r>
          </a:p>
        </p:txBody>
      </p:sp>
      <p:sp>
        <p:nvSpPr>
          <p:cNvPr id="14" name="Slide Number Placeholder 13">
            <a:extLst>
              <a:ext uri="{FF2B5EF4-FFF2-40B4-BE49-F238E27FC236}">
                <a16:creationId xmlns:a16="http://schemas.microsoft.com/office/drawing/2014/main" id="{8E599C02-E83D-7484-EE7B-194CA4BC2FD4}"/>
              </a:ext>
            </a:extLst>
          </p:cNvPr>
          <p:cNvSpPr>
            <a:spLocks noGrp="1"/>
          </p:cNvSpPr>
          <p:nvPr>
            <p:ph type="sldNum" sz="quarter" idx="12"/>
          </p:nvPr>
        </p:nvSpPr>
        <p:spPr/>
        <p:txBody>
          <a:bodyPr/>
          <a:lstStyle/>
          <a:p>
            <a:fld id="{9F83D49E-CAEC-45A8-9C29-E3755C42201B}" type="slidenum">
              <a:rPr lang="en-GB" smtClean="0"/>
              <a:t>5</a:t>
            </a:fld>
            <a:endParaRPr lang="en-GB"/>
          </a:p>
        </p:txBody>
      </p:sp>
    </p:spTree>
    <p:extLst>
      <p:ext uri="{BB962C8B-B14F-4D97-AF65-F5344CB8AC3E}">
        <p14:creationId xmlns:p14="http://schemas.microsoft.com/office/powerpoint/2010/main" val="3031916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Data</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4"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5"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6" action="ppaction://hlinksldjump"/>
          </p:cNvPr>
          <p:cNvSpPr txBox="1"/>
          <p:nvPr/>
        </p:nvSpPr>
        <p:spPr>
          <a:xfrm>
            <a:off x="2576343" y="1828571"/>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Analysing Data with PowerBI</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9" name="TextBox 38"/>
          <p:cNvSpPr txBox="1"/>
          <p:nvPr/>
        </p:nvSpPr>
        <p:spPr>
          <a:xfrm>
            <a:off x="4285026" y="1836473"/>
            <a:ext cx="1817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Python for Data Analysis and Quant</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nvGrpSpPr>
          <p:cNvPr id="6" name="Group 5"/>
          <p:cNvGrpSpPr/>
          <p:nvPr/>
        </p:nvGrpSpPr>
        <p:grpSpPr>
          <a:xfrm>
            <a:off x="323695" y="1697070"/>
            <a:ext cx="1988887" cy="3969189"/>
            <a:chOff x="323695" y="1697070"/>
            <a:chExt cx="1988887" cy="3969189"/>
          </a:xfrm>
        </p:grpSpPr>
        <p:sp>
          <p:nvSpPr>
            <p:cNvPr id="37" name="Rounded Rectangle 36">
              <a:hlinkClick r:id="rId2"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2" action="ppaction://hlinksldjump"/>
            </p:cNvPr>
            <p:cNvSpPr txBox="1"/>
            <p:nvPr/>
          </p:nvSpPr>
          <p:spPr>
            <a:xfrm>
              <a:off x="542819" y="1804994"/>
              <a:ext cx="15664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Analysing Data – Business Decisions </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3" name="TextBox 42">
              <a:hlinkClick r:id="rId7" action="ppaction://hlinksldjump"/>
            </p:cNvPr>
            <p:cNvSpPr txBox="1"/>
            <p:nvPr/>
          </p:nvSpPr>
          <p:spPr>
            <a:xfrm>
              <a:off x="323695" y="3573378"/>
              <a:ext cx="1988887"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Expand your ability to professionally present your results by applying the skills used in this course. Gain the knowledge and skills to build more sophisticated spreadsheets, perform analyses, &amp; apply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functions.</a:t>
              </a:r>
            </a:p>
          </p:txBody>
        </p:sp>
      </p:grpSp>
      <p:sp>
        <p:nvSpPr>
          <p:cNvPr id="45" name="TextBox 44"/>
          <p:cNvSpPr txBox="1"/>
          <p:nvPr/>
        </p:nvSpPr>
        <p:spPr>
          <a:xfrm>
            <a:off x="2376077" y="3737676"/>
            <a:ext cx="180130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main purpose of the course is to give students a good understanding of data analysis with Power BI.</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6" name="TextBox 45"/>
          <p:cNvSpPr txBox="1"/>
          <p:nvPr/>
        </p:nvSpPr>
        <p:spPr>
          <a:xfrm>
            <a:off x="4250484" y="3651770"/>
            <a:ext cx="1899589"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Covers an introduction to the core concepts of the Python language, ultimately focusing on Big Data Analytics including how to best manipulate and visualise your data with Python's excellent library support.</a:t>
            </a: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8">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5" action="ppaction://hlinksldjump"/>
          </p:cNvPr>
          <p:cNvPicPr>
            <a:picLocks noChangeAspect="1"/>
          </p:cNvPicPr>
          <p:nvPr/>
        </p:nvPicPr>
        <p:blipFill>
          <a:blip r:embed="rId9"/>
          <a:stretch>
            <a:fillRect/>
          </a:stretch>
        </p:blipFill>
        <p:spPr>
          <a:xfrm>
            <a:off x="2751274" y="2571822"/>
            <a:ext cx="969348" cy="890093"/>
          </a:xfrm>
          <a:prstGeom prst="rect">
            <a:avLst/>
          </a:prstGeom>
        </p:spPr>
      </p:pic>
      <p:pic>
        <p:nvPicPr>
          <p:cNvPr id="7" name="Picture 6">
            <a:hlinkClick r:id="rId4" action="ppaction://hlinksldjump"/>
          </p:cNvPr>
          <p:cNvPicPr>
            <a:picLocks noChangeAspect="1"/>
          </p:cNvPicPr>
          <p:nvPr/>
        </p:nvPicPr>
        <p:blipFill>
          <a:blip r:embed="rId10">
            <a:clrChange>
              <a:clrFrom>
                <a:srgbClr val="000000"/>
              </a:clrFrom>
              <a:clrTo>
                <a:srgbClr val="000000">
                  <a:alpha val="0"/>
                </a:srgbClr>
              </a:clrTo>
            </a:clrChange>
          </a:blip>
          <a:stretch>
            <a:fillRect/>
          </a:stretch>
        </p:blipFill>
        <p:spPr>
          <a:xfrm>
            <a:off x="4799713" y="2608332"/>
            <a:ext cx="822490" cy="822490"/>
          </a:xfrm>
          <a:prstGeom prst="rect">
            <a:avLst/>
          </a:prstGeom>
        </p:spPr>
      </p:pic>
      <p:pic>
        <p:nvPicPr>
          <p:cNvPr id="8" name="Picture 7">
            <a:hlinkClick r:id="rId2"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662348" y="2300466"/>
            <a:ext cx="1272309" cy="1272309"/>
          </a:xfrm>
          <a:prstGeom prst="rect">
            <a:avLst/>
          </a:prstGeom>
        </p:spPr>
      </p:pic>
      <p:sp>
        <p:nvSpPr>
          <p:cNvPr id="32" name="Oval 31"/>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hlinkClick r:id="rId12" action="ppaction://hlinksldjump"/>
          </p:cNvPr>
          <p:cNvPicPr>
            <a:picLocks noChangeAspect="1"/>
          </p:cNvPicPr>
          <p:nvPr/>
        </p:nvPicPr>
        <p:blipFill>
          <a:blip r:embed="rId8">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10" name="Footer Placeholder 9">
            <a:extLst>
              <a:ext uri="{FF2B5EF4-FFF2-40B4-BE49-F238E27FC236}">
                <a16:creationId xmlns:a16="http://schemas.microsoft.com/office/drawing/2014/main" id="{A17BD41F-DC78-01E9-FA5F-844E3DB27D17}"/>
              </a:ext>
            </a:extLst>
          </p:cNvPr>
          <p:cNvSpPr>
            <a:spLocks noGrp="1"/>
          </p:cNvSpPr>
          <p:nvPr>
            <p:ph type="ftr" sz="quarter" idx="11"/>
          </p:nvPr>
        </p:nvSpPr>
        <p:spPr/>
        <p:txBody>
          <a:bodyPr/>
          <a:lstStyle/>
          <a:p>
            <a:r>
              <a:rPr lang="en-GB"/>
              <a:t>Smart Training Potential</a:t>
            </a:r>
          </a:p>
        </p:txBody>
      </p:sp>
      <p:sp>
        <p:nvSpPr>
          <p:cNvPr id="12" name="Slide Number Placeholder 11">
            <a:extLst>
              <a:ext uri="{FF2B5EF4-FFF2-40B4-BE49-F238E27FC236}">
                <a16:creationId xmlns:a16="http://schemas.microsoft.com/office/drawing/2014/main" id="{F04DD687-DACB-A638-ED4B-1C14536024E4}"/>
              </a:ext>
            </a:extLst>
          </p:cNvPr>
          <p:cNvSpPr>
            <a:spLocks noGrp="1"/>
          </p:cNvSpPr>
          <p:nvPr>
            <p:ph type="sldNum" sz="quarter" idx="12"/>
          </p:nvPr>
        </p:nvSpPr>
        <p:spPr/>
        <p:txBody>
          <a:bodyPr/>
          <a:lstStyle/>
          <a:p>
            <a:fld id="{9F83D49E-CAEC-45A8-9C29-E3755C42201B}" type="slidenum">
              <a:rPr lang="en-GB" smtClean="0"/>
              <a:t>50</a:t>
            </a:fld>
            <a:endParaRPr lang="en-GB"/>
          </a:p>
        </p:txBody>
      </p:sp>
    </p:spTree>
    <p:extLst>
      <p:ext uri="{BB962C8B-B14F-4D97-AF65-F5344CB8AC3E}">
        <p14:creationId xmlns:p14="http://schemas.microsoft.com/office/powerpoint/2010/main" val="1086608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hlinkClick r:id="rId2" action="ppaction://hlinksldjump"/>
          </p:cNvPr>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Analysing Data to make Business Decisions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4805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Expand your ability to professionally present your results by applying the skills used in this course. With this training, you gain the knowledge and skills to build more sophisticated spreadsheets, perform “what-if” analyses, apply functions, manipulate PivotTables, and use the advanced features of Excel to aid in making and presenting business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1" y="2350984"/>
            <a:ext cx="8800015" cy="23115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Experience with Excel fundamentals at the level of: Microsoft Excel Introduction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Leverage features of Microsoft Excel to facilitate business decisions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Develop intelligent worksheets to quickly identify KPIs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Perform "what-if" analyses for developing budget and project plans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Summarise and analyse large amounts of data using PivotTables and Excel features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Automate Excel processes</a:t>
            </a:r>
            <a:endPar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Two days</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BC046A66-53CD-F350-3723-8F7036174E17}"/>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568DFA67-1858-BD51-3B2F-72C2D3238A7A}"/>
              </a:ext>
            </a:extLst>
          </p:cNvPr>
          <p:cNvSpPr>
            <a:spLocks noGrp="1"/>
          </p:cNvSpPr>
          <p:nvPr>
            <p:ph type="sldNum" sz="quarter" idx="12"/>
          </p:nvPr>
        </p:nvSpPr>
        <p:spPr/>
        <p:txBody>
          <a:bodyPr/>
          <a:lstStyle/>
          <a:p>
            <a:fld id="{9F83D49E-CAEC-45A8-9C29-E3755C42201B}" type="slidenum">
              <a:rPr lang="en-GB" smtClean="0"/>
              <a:t>51</a:t>
            </a:fld>
            <a:endParaRPr lang="en-GB"/>
          </a:p>
        </p:txBody>
      </p:sp>
    </p:spTree>
    <p:extLst>
      <p:ext uri="{BB962C8B-B14F-4D97-AF65-F5344CB8AC3E}">
        <p14:creationId xmlns:p14="http://schemas.microsoft.com/office/powerpoint/2010/main" val="489661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Analysing Data with PowerBi</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4805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main purpose of the course is to give students a good understanding of data analysis with Power BI. The course includes creating visualizations, the Power BI Service, and the Power BI Mobile App.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1" y="2350984"/>
            <a:ext cx="11067515"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course will likely be attended by SQL Server report creators who are interested in alternative methods of presenting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Perform Power BI desktop data transformation.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a:ln>
                  <a:noFill/>
                </a:ln>
                <a:solidFill>
                  <a:srgbClr val="2E4C77"/>
                </a:solidFill>
                <a:effectLst/>
                <a:uLnTx/>
                <a:uFillTx/>
                <a:latin typeface="Calibri" panose="020F0502020204030204"/>
                <a:ea typeface="+mn-ea"/>
                <a:cs typeface="+mn-cs"/>
              </a:rPr>
              <a:t>Describe Power BI desktop modelling.</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Create a Power BI desktop visualization.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Implement the Power BI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how to connect to Excel data.</a:t>
            </a: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Three days</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218632" y="3326672"/>
            <a:ext cx="6096000" cy="830997"/>
          </a:xfrm>
          <a:prstGeom prst="rect">
            <a:avLst/>
          </a:prstGeom>
        </p:spPr>
        <p:txBody>
          <a:bodyPr>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how to collaborate with Power BI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Connect directly to data stores.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the Power BI developer API.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Describe the Power BI mobile app.</a:t>
            </a: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C7073857-7886-074F-775E-B23397983153}"/>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73DAFAAB-B3FF-F765-9285-657FBABA296F}"/>
              </a:ext>
            </a:extLst>
          </p:cNvPr>
          <p:cNvSpPr>
            <a:spLocks noGrp="1"/>
          </p:cNvSpPr>
          <p:nvPr>
            <p:ph type="sldNum" sz="quarter" idx="12"/>
          </p:nvPr>
        </p:nvSpPr>
        <p:spPr/>
        <p:txBody>
          <a:bodyPr/>
          <a:lstStyle/>
          <a:p>
            <a:fld id="{9F83D49E-CAEC-45A8-9C29-E3755C42201B}" type="slidenum">
              <a:rPr lang="en-GB" smtClean="0"/>
              <a:t>52</a:t>
            </a:fld>
            <a:endParaRPr lang="en-GB"/>
          </a:p>
        </p:txBody>
      </p:sp>
    </p:spTree>
    <p:extLst>
      <p:ext uri="{BB962C8B-B14F-4D97-AF65-F5344CB8AC3E}">
        <p14:creationId xmlns:p14="http://schemas.microsoft.com/office/powerpoint/2010/main" val="4283917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Python for Data Analysis and Quant</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4805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Our Python Data Analysis course for Data Scientists covers an introduction to the core concepts of the Python language, ultimately focusing on Big Data Analytics including how to best manipulate and visualise your data with Python's excellent library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81791" y="2043917"/>
            <a:ext cx="11067515" cy="2523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course is intensive and is intended for Data Scientists, Data Analysts, and Business Intelligence experts who want to understand how to use Python in their data-oriented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highlights: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Installation &amp; Packaging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Anaconda, </a:t>
            </a:r>
            <a:r>
              <a:rPr lang="en-GB" sz="1200">
                <a:solidFill>
                  <a:srgbClr val="2E4C77"/>
                </a:solidFill>
                <a:latin typeface="Calibri" panose="020F0502020204030204"/>
              </a:rPr>
              <a:t>C</a:t>
            </a:r>
            <a:r>
              <a:rPr kumimoji="0" lang="en-GB" sz="1200" b="0" i="0" u="none" strike="noStrike" kern="1200" cap="none" spc="0" normalizeH="0" baseline="0" noProof="0" err="1">
                <a:ln>
                  <a:noFill/>
                </a:ln>
                <a:solidFill>
                  <a:srgbClr val="2E4C77"/>
                </a:solidFill>
                <a:effectLst/>
                <a:uLnTx/>
                <a:uFillTx/>
                <a:latin typeface="Calibri" panose="020F0502020204030204"/>
                <a:ea typeface="+mn-ea"/>
                <a:cs typeface="+mn-cs"/>
              </a:rPr>
              <a:t>onda</a:t>
            </a: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and Jupyter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Python basics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Python Data Science tools: NumPy and pandas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Data cleaning and preparation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Data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Data visualisation</a:t>
            </a: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Three days                                                                                                                                                             £1,995 per person</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EBA09F92-075E-FA3E-FEE0-3FC7C6795003}"/>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3DF2A40C-6047-513D-48A0-6906C2FEAE1C}"/>
              </a:ext>
            </a:extLst>
          </p:cNvPr>
          <p:cNvSpPr>
            <a:spLocks noGrp="1"/>
          </p:cNvSpPr>
          <p:nvPr>
            <p:ph type="sldNum" sz="quarter" idx="12"/>
          </p:nvPr>
        </p:nvSpPr>
        <p:spPr/>
        <p:txBody>
          <a:bodyPr/>
          <a:lstStyle/>
          <a:p>
            <a:fld id="{9F83D49E-CAEC-45A8-9C29-E3755C42201B}" type="slidenum">
              <a:rPr lang="en-GB" smtClean="0"/>
              <a:t>53</a:t>
            </a:fld>
            <a:endParaRPr lang="en-GB"/>
          </a:p>
        </p:txBody>
      </p:sp>
    </p:spTree>
    <p:extLst>
      <p:ext uri="{BB962C8B-B14F-4D97-AF65-F5344CB8AC3E}">
        <p14:creationId xmlns:p14="http://schemas.microsoft.com/office/powerpoint/2010/main" val="1692506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Digital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4" action="ppaction://hlinksldjump"/>
          </p:cNvPr>
          <p:cNvSpPr/>
          <p:nvPr/>
        </p:nvSpPr>
        <p:spPr>
          <a:xfrm>
            <a:off x="4267755" y="1697069"/>
            <a:ext cx="1909556"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This course will enable you to develop customer relationship management improvements – leading to improved sales and retention levels.</a:t>
            </a:r>
          </a:p>
        </p:txBody>
      </p:sp>
      <p:sp>
        <p:nvSpPr>
          <p:cNvPr id="36" name="Rounded Rectangle 35">
            <a:hlinkClick r:id="rId5"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5" action="ppaction://hlinksldjump"/>
          </p:cNvPr>
          <p:cNvSpPr txBox="1"/>
          <p:nvPr/>
        </p:nvSpPr>
        <p:spPr>
          <a:xfrm>
            <a:off x="2576343" y="1828571"/>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Digital Marketing</a:t>
            </a:r>
          </a:p>
        </p:txBody>
      </p:sp>
      <p:sp>
        <p:nvSpPr>
          <p:cNvPr id="39" name="TextBox 38">
            <a:hlinkClick r:id="rId4" action="ppaction://hlinksldjump"/>
          </p:cNvPr>
          <p:cNvSpPr txBox="1"/>
          <p:nvPr/>
        </p:nvSpPr>
        <p:spPr>
          <a:xfrm>
            <a:off x="4285026" y="1836473"/>
            <a:ext cx="1817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Integrated Digital Marketing </a:t>
            </a:r>
          </a:p>
        </p:txBody>
      </p:sp>
      <p:grpSp>
        <p:nvGrpSpPr>
          <p:cNvPr id="6" name="Group 5"/>
          <p:cNvGrpSpPr/>
          <p:nvPr/>
        </p:nvGrpSpPr>
        <p:grpSpPr>
          <a:xfrm>
            <a:off x="400942" y="1697070"/>
            <a:ext cx="1834395" cy="3885521"/>
            <a:chOff x="400942" y="1697070"/>
            <a:chExt cx="1834395" cy="3885521"/>
          </a:xfrm>
        </p:grpSpPr>
        <p:sp>
          <p:nvSpPr>
            <p:cNvPr id="37" name="Rounded Rectangle 36">
              <a:hlinkClick r:id="rId2"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2" action="ppaction://hlinksldjump"/>
            </p:cNvPr>
            <p:cNvSpPr txBox="1"/>
            <p:nvPr/>
          </p:nvSpPr>
          <p:spPr>
            <a:xfrm>
              <a:off x="651572" y="1822004"/>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Digital Cyber Safety</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6">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2" action="ppaction://hlinksldjump"/>
          </p:cNvPr>
          <p:cNvPicPr>
            <a:picLocks noChangeAspect="1"/>
          </p:cNvPicPr>
          <p:nvPr/>
        </p:nvPicPr>
        <p:blipFill rotWithShape="1">
          <a:blip r:embed="rId7">
            <a:clrChange>
              <a:clrFrom>
                <a:srgbClr val="949494"/>
              </a:clrFrom>
              <a:clrTo>
                <a:srgbClr val="949494">
                  <a:alpha val="0"/>
                </a:srgbClr>
              </a:clrTo>
            </a:clrChange>
            <a:biLevel thresh="75000"/>
          </a:blip>
          <a:srcRect l="22944" t="15192" r="26646" b="23705"/>
          <a:stretch/>
        </p:blipFill>
        <p:spPr>
          <a:xfrm>
            <a:off x="959667" y="2598345"/>
            <a:ext cx="597529" cy="724279"/>
          </a:xfrm>
          <a:prstGeom prst="rect">
            <a:avLst/>
          </a:prstGeom>
        </p:spPr>
      </p:pic>
      <p:pic>
        <p:nvPicPr>
          <p:cNvPr id="7" name="Picture 6">
            <a:hlinkClick r:id="rId5" action="ppaction://hlinksldjump"/>
          </p:cNvPr>
          <p:cNvPicPr>
            <a:picLocks noChangeAspect="1"/>
          </p:cNvPicPr>
          <p:nvPr/>
        </p:nvPicPr>
        <p:blipFill>
          <a:blip r:embed="rId8">
            <a:clrChange>
              <a:clrFrom>
                <a:srgbClr val="000000"/>
              </a:clrFrom>
              <a:clrTo>
                <a:srgbClr val="000000">
                  <a:alpha val="0"/>
                </a:srgbClr>
              </a:clrTo>
            </a:clrChange>
          </a:blip>
          <a:stretch>
            <a:fillRect/>
          </a:stretch>
        </p:blipFill>
        <p:spPr>
          <a:xfrm>
            <a:off x="2800109" y="2598345"/>
            <a:ext cx="852880" cy="852880"/>
          </a:xfrm>
          <a:prstGeom prst="rect">
            <a:avLst/>
          </a:prstGeom>
        </p:spPr>
      </p:pic>
      <p:pic>
        <p:nvPicPr>
          <p:cNvPr id="8" name="Picture 7">
            <a:hlinkClick r:id="rId4"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4563617" y="2411914"/>
            <a:ext cx="1259941" cy="1259941"/>
          </a:xfrm>
          <a:prstGeom prst="rect">
            <a:avLst/>
          </a:prstGeom>
        </p:spPr>
      </p:pic>
      <p:sp>
        <p:nvSpPr>
          <p:cNvPr id="30" name="Oval 29"/>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31" name="Picture 30">
            <a:hlinkClick r:id="rId10" action="ppaction://hlinksldjump"/>
          </p:cNvPr>
          <p:cNvPicPr>
            <a:picLocks noChangeAspect="1"/>
          </p:cNvPicPr>
          <p:nvPr/>
        </p:nvPicPr>
        <p:blipFill>
          <a:blip r:embed="rId6">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Rectangle 8"/>
          <p:cNvSpPr/>
          <p:nvPr/>
        </p:nvSpPr>
        <p:spPr>
          <a:xfrm>
            <a:off x="324628" y="3603256"/>
            <a:ext cx="1955897" cy="20159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50" b="0" i="0" u="none" strike="noStrike" kern="1200" cap="none" spc="0" normalizeH="0" baseline="0" noProof="0">
                <a:ln>
                  <a:noFill/>
                </a:ln>
                <a:solidFill>
                  <a:srgbClr val="2E4C77"/>
                </a:solidFill>
                <a:effectLst/>
                <a:uLnTx/>
                <a:uFillTx/>
                <a:latin typeface="Calibri" panose="020F0502020204030204"/>
                <a:ea typeface="+mn-ea"/>
                <a:cs typeface="+mn-cs"/>
              </a:rPr>
              <a:t>Designed to show delegates how to stay safe in a cyber digital world. We will show you how easy it can be for others to obtain data about ourselves through various means, but also how much of this can be stopped with a few tweaks.</a:t>
            </a:r>
          </a:p>
        </p:txBody>
      </p:sp>
      <p:sp>
        <p:nvSpPr>
          <p:cNvPr id="32" name="Rectangle 31"/>
          <p:cNvSpPr/>
          <p:nvPr/>
        </p:nvSpPr>
        <p:spPr>
          <a:xfrm>
            <a:off x="2273021" y="3671855"/>
            <a:ext cx="1955897"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You can’t ignore the power of digital marketing tools when it comes to effectively promoting a product or service. Our courses have been designed to kick-start or consolidate your digital marketing knowledge so you gain new skills and can progress.</a:t>
            </a:r>
            <a:endParaRPr kumimoji="0" lang="en-GB" sz="125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2" name="Footer Placeholder 11">
            <a:extLst>
              <a:ext uri="{FF2B5EF4-FFF2-40B4-BE49-F238E27FC236}">
                <a16:creationId xmlns:a16="http://schemas.microsoft.com/office/drawing/2014/main" id="{3DA5BD56-260D-0928-12D6-45C7187BEB19}"/>
              </a:ext>
            </a:extLst>
          </p:cNvPr>
          <p:cNvSpPr>
            <a:spLocks noGrp="1"/>
          </p:cNvSpPr>
          <p:nvPr>
            <p:ph type="ftr" sz="quarter" idx="11"/>
          </p:nvPr>
        </p:nvSpPr>
        <p:spPr/>
        <p:txBody>
          <a:bodyPr/>
          <a:lstStyle/>
          <a:p>
            <a:r>
              <a:rPr lang="en-GB"/>
              <a:t>Smart Training Potential</a:t>
            </a:r>
          </a:p>
        </p:txBody>
      </p:sp>
      <p:sp>
        <p:nvSpPr>
          <p:cNvPr id="13" name="Slide Number Placeholder 12">
            <a:extLst>
              <a:ext uri="{FF2B5EF4-FFF2-40B4-BE49-F238E27FC236}">
                <a16:creationId xmlns:a16="http://schemas.microsoft.com/office/drawing/2014/main" id="{6F2278DA-E5B8-FC4D-8405-B89C9FEEF60E}"/>
              </a:ext>
            </a:extLst>
          </p:cNvPr>
          <p:cNvSpPr>
            <a:spLocks noGrp="1"/>
          </p:cNvSpPr>
          <p:nvPr>
            <p:ph type="sldNum" sz="quarter" idx="12"/>
          </p:nvPr>
        </p:nvSpPr>
        <p:spPr/>
        <p:txBody>
          <a:bodyPr/>
          <a:lstStyle/>
          <a:p>
            <a:fld id="{9F83D49E-CAEC-45A8-9C29-E3755C42201B}" type="slidenum">
              <a:rPr lang="en-GB" smtClean="0"/>
              <a:t>54</a:t>
            </a:fld>
            <a:endParaRPr lang="en-GB"/>
          </a:p>
        </p:txBody>
      </p:sp>
    </p:spTree>
    <p:extLst>
      <p:ext uri="{BB962C8B-B14F-4D97-AF65-F5344CB8AC3E}">
        <p14:creationId xmlns:p14="http://schemas.microsoft.com/office/powerpoint/2010/main" val="1311884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Digital Cyber Safety</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4805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Updated for 2018, this one day course is designed to show delegates how to stay safe in a cyber digital world. We will show you how easy it can be for others to obtain data about ourselves through various means, but also how much of this can be stopped with a few tweaks to our digital devices and our some subtle changes to our digital behaviours.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2246256"/>
            <a:ext cx="1084103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is aimed at anyone who wishes to learn about Cyber Digital Safety, at work –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At the conclusion of this course, delegates will be able to describe some of the ways in which their personal data can be inadvertently exposed to others whilst online and understand how this can be controlled or stopped.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Delegates will also look at the ways our machines can expose our data and learn how to correctly configure tools that will help control the amount of information our machines emit.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Delegates will learn about digital privacy and how to stay safe and reduce the risk of their data being mined from social media platforms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Delegates will understand the importance of being vigilant with their data and how to avoid some of the tricks that fraudsters might employ to elicit our data through social engineering.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 day 			       N/A                                                                                             £675 per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7735F04D-07EE-A7EF-F3B7-E69924E087AA}"/>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AAC68388-DB96-8133-7DF1-31D61FA52810}"/>
              </a:ext>
            </a:extLst>
          </p:cNvPr>
          <p:cNvSpPr>
            <a:spLocks noGrp="1"/>
          </p:cNvSpPr>
          <p:nvPr>
            <p:ph type="sldNum" sz="quarter" idx="12"/>
          </p:nvPr>
        </p:nvSpPr>
        <p:spPr/>
        <p:txBody>
          <a:bodyPr/>
          <a:lstStyle/>
          <a:p>
            <a:fld id="{9F83D49E-CAEC-45A8-9C29-E3755C42201B}" type="slidenum">
              <a:rPr lang="en-GB" smtClean="0"/>
              <a:t>55</a:t>
            </a:fld>
            <a:endParaRPr lang="en-GB"/>
          </a:p>
        </p:txBody>
      </p:sp>
    </p:spTree>
    <p:extLst>
      <p:ext uri="{BB962C8B-B14F-4D97-AF65-F5344CB8AC3E}">
        <p14:creationId xmlns:p14="http://schemas.microsoft.com/office/powerpoint/2010/main" val="3831313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Digital Marketing</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11575" y="1431933"/>
            <a:ext cx="1114805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With the need for every business to have an online presence, you can’t ignore the power of digital marketing tools when it comes to effectively promoting a product or service. Our courses have been designed to kick-start or consolidate your digital marketing knowledge so you gain new skills and can progress either your desired digital marketing career path or business goals.</a:t>
            </a:r>
          </a:p>
        </p:txBody>
      </p:sp>
      <p:sp>
        <p:nvSpPr>
          <p:cNvPr id="17" name="TextBox 16"/>
          <p:cNvSpPr txBox="1"/>
          <p:nvPr/>
        </p:nvSpPr>
        <p:spPr>
          <a:xfrm>
            <a:off x="411574" y="2246256"/>
            <a:ext cx="11475625" cy="29700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Whether you’re new to digital marketing or a marketer looking to enhance your digital knowledge and skillset, this course will cover the fundamental principles of digital marketing and will provide you with an opportunity to examine the impact of these on your own business environments.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digital marketing and its disruption of the traditional marketing mix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Be aware of the online consumer journey and how to effectively target your customers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role of the core digital marketing channels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Set clear objectives for the different digital marketing channels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how to write a digital marketing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			        N/A                                                                                             £1,295 per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290BBA56-41AA-D234-A4F0-041EF5F9FA98}"/>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31AE788B-68A5-B9EF-EFD1-7B69301E5130}"/>
              </a:ext>
            </a:extLst>
          </p:cNvPr>
          <p:cNvSpPr>
            <a:spLocks noGrp="1"/>
          </p:cNvSpPr>
          <p:nvPr>
            <p:ph type="sldNum" sz="quarter" idx="12"/>
          </p:nvPr>
        </p:nvSpPr>
        <p:spPr/>
        <p:txBody>
          <a:bodyPr/>
          <a:lstStyle/>
          <a:p>
            <a:fld id="{9F83D49E-CAEC-45A8-9C29-E3755C42201B}" type="slidenum">
              <a:rPr lang="en-GB" smtClean="0"/>
              <a:t>56</a:t>
            </a:fld>
            <a:endParaRPr lang="en-GB"/>
          </a:p>
        </p:txBody>
      </p:sp>
    </p:spTree>
    <p:extLst>
      <p:ext uri="{BB962C8B-B14F-4D97-AF65-F5344CB8AC3E}">
        <p14:creationId xmlns:p14="http://schemas.microsoft.com/office/powerpoint/2010/main" val="2985569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Integrated Digital Marketing</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48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will enable you to develop customer relationship management improvements – leading to improved sales and retention levels.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As the digital communications media explosion continues, it becomes increasingly important to engage with your customers across multiple channels. </a:t>
            </a:r>
          </a:p>
        </p:txBody>
      </p:sp>
      <p:sp>
        <p:nvSpPr>
          <p:cNvPr id="17" name="TextBox 16"/>
          <p:cNvSpPr txBox="1"/>
          <p:nvPr/>
        </p:nvSpPr>
        <p:spPr>
          <a:xfrm>
            <a:off x="411575" y="2246256"/>
            <a:ext cx="10841030" cy="30777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Suitable for all those with a good grasp of digital marketing who want to ensure all digital communications are fully integrated into the marketing mix. This course will help you to clearly identify the advantages of an integrated campaign.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Set integrated communications objectives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Clearly understand the role of each of the media types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Undertake a communications audit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the integrated plan to improve responses and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Gain an insight into the emerging media and their role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Set the appropriate budget for an integrated campaign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Measure the integrated communications activity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 day 			       N/A                                                                                             £  per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4252EB4D-C3ED-270D-8E48-E74AE60A5D1F}"/>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0975AEFD-7558-0C89-5834-CADFA2CA9201}"/>
              </a:ext>
            </a:extLst>
          </p:cNvPr>
          <p:cNvSpPr>
            <a:spLocks noGrp="1"/>
          </p:cNvSpPr>
          <p:nvPr>
            <p:ph type="sldNum" sz="quarter" idx="12"/>
          </p:nvPr>
        </p:nvSpPr>
        <p:spPr/>
        <p:txBody>
          <a:bodyPr/>
          <a:lstStyle/>
          <a:p>
            <a:fld id="{9F83D49E-CAEC-45A8-9C29-E3755C42201B}" type="slidenum">
              <a:rPr lang="en-GB" smtClean="0"/>
              <a:t>57</a:t>
            </a:fld>
            <a:endParaRPr lang="en-GB"/>
          </a:p>
        </p:txBody>
      </p:sp>
    </p:spTree>
    <p:extLst>
      <p:ext uri="{BB962C8B-B14F-4D97-AF65-F5344CB8AC3E}">
        <p14:creationId xmlns:p14="http://schemas.microsoft.com/office/powerpoint/2010/main" val="21754221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Driver Training Courses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a:hlinkClick r:id="rId4" action="ppaction://hlinksldjump"/>
          </p:cNvPr>
          <p:cNvSpPr txBox="1">
            <a:spLocks/>
          </p:cNvSpPr>
          <p:nvPr/>
        </p:nvSpPr>
        <p:spPr>
          <a:xfrm>
            <a:off x="236985" y="2355346"/>
            <a:ext cx="9447228" cy="32304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1" name="Rounded Rectangle 20">
            <a:hlinkClick r:id="rId2" action="ppaction://hlinksldjump"/>
          </p:cNvPr>
          <p:cNvSpPr/>
          <p:nvPr/>
        </p:nvSpPr>
        <p:spPr>
          <a:xfrm>
            <a:off x="8401647" y="1746752"/>
            <a:ext cx="1554527" cy="3930983"/>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5" action="ppaction://hlinksldjump"/>
          </p:cNvPr>
          <p:cNvSpPr/>
          <p:nvPr/>
        </p:nvSpPr>
        <p:spPr>
          <a:xfrm>
            <a:off x="6766740" y="1728039"/>
            <a:ext cx="1554527" cy="3930983"/>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p:cNvSpPr/>
          <p:nvPr/>
        </p:nvSpPr>
        <p:spPr>
          <a:xfrm>
            <a:off x="5131833" y="1728040"/>
            <a:ext cx="1554527" cy="3930983"/>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6" action="ppaction://hlinksldjump"/>
          </p:cNvPr>
          <p:cNvSpPr/>
          <p:nvPr/>
        </p:nvSpPr>
        <p:spPr>
          <a:xfrm>
            <a:off x="3473582" y="1739101"/>
            <a:ext cx="1554527" cy="3930983"/>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7" action="ppaction://hlinksldjump"/>
          </p:cNvPr>
          <p:cNvSpPr/>
          <p:nvPr/>
        </p:nvSpPr>
        <p:spPr>
          <a:xfrm>
            <a:off x="1800854" y="1739102"/>
            <a:ext cx="1554527" cy="3930983"/>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7" action="ppaction://hlinksldjump"/>
          </p:cNvPr>
          <p:cNvSpPr txBox="1"/>
          <p:nvPr/>
        </p:nvSpPr>
        <p:spPr>
          <a:xfrm>
            <a:off x="1894474" y="1883166"/>
            <a:ext cx="13331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rPr>
              <a:t>Class C</a:t>
            </a:r>
          </a:p>
        </p:txBody>
      </p:sp>
      <p:sp>
        <p:nvSpPr>
          <p:cNvPr id="39" name="TextBox 38">
            <a:hlinkClick r:id="rId6" action="ppaction://hlinksldjump"/>
          </p:cNvPr>
          <p:cNvSpPr txBox="1"/>
          <p:nvPr/>
        </p:nvSpPr>
        <p:spPr>
          <a:xfrm>
            <a:off x="3288326" y="1868525"/>
            <a:ext cx="18171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rPr>
              <a:t>C + E</a:t>
            </a:r>
          </a:p>
        </p:txBody>
      </p:sp>
      <p:sp>
        <p:nvSpPr>
          <p:cNvPr id="40" name="TextBox 39">
            <a:hlinkClick r:id="rId4" action="ppaction://hlinksldjump"/>
          </p:cNvPr>
          <p:cNvSpPr txBox="1"/>
          <p:nvPr/>
        </p:nvSpPr>
        <p:spPr>
          <a:xfrm>
            <a:off x="5237166" y="1864031"/>
            <a:ext cx="12971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rPr>
              <a:t>Class</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D</a:t>
            </a:r>
          </a:p>
        </p:txBody>
      </p:sp>
      <p:sp>
        <p:nvSpPr>
          <p:cNvPr id="41" name="TextBox 40">
            <a:hlinkClick r:id="rId5" action="ppaction://hlinksldjump"/>
          </p:cNvPr>
          <p:cNvSpPr txBox="1"/>
          <p:nvPr/>
        </p:nvSpPr>
        <p:spPr>
          <a:xfrm>
            <a:off x="6841002" y="1880177"/>
            <a:ext cx="13331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Class D + E</a:t>
            </a:r>
          </a:p>
        </p:txBody>
      </p:sp>
      <p:sp>
        <p:nvSpPr>
          <p:cNvPr id="42" name="TextBox 41">
            <a:hlinkClick r:id="rId2" action="ppaction://hlinksldjump"/>
          </p:cNvPr>
          <p:cNvSpPr txBox="1"/>
          <p:nvPr/>
        </p:nvSpPr>
        <p:spPr>
          <a:xfrm>
            <a:off x="8480123" y="1810362"/>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4x4 Driver Training</a:t>
            </a:r>
          </a:p>
        </p:txBody>
      </p:sp>
      <p:grpSp>
        <p:nvGrpSpPr>
          <p:cNvPr id="6" name="Group 5"/>
          <p:cNvGrpSpPr/>
          <p:nvPr/>
        </p:nvGrpSpPr>
        <p:grpSpPr>
          <a:xfrm>
            <a:off x="155843" y="1719497"/>
            <a:ext cx="1554527" cy="3930983"/>
            <a:chOff x="400942" y="1697070"/>
            <a:chExt cx="1834395" cy="3885521"/>
          </a:xfrm>
        </p:grpSpPr>
        <p:sp>
          <p:nvSpPr>
            <p:cNvPr id="37" name="Rounded Rectangle 36">
              <a:hlinkClick r:id="rId8"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8" action="ppaction://hlinksldjump"/>
            </p:cNvPr>
            <p:cNvSpPr txBox="1"/>
            <p:nvPr/>
          </p:nvSpPr>
          <p:spPr>
            <a:xfrm>
              <a:off x="651572" y="1822004"/>
              <a:ext cx="13331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rPr>
                <a:t>B + E</a:t>
              </a:r>
            </a:p>
          </p:txBody>
        </p:sp>
      </p:grpSp>
      <p:sp>
        <p:nvSpPr>
          <p:cNvPr id="52" name="Oval 51"/>
          <p:cNvSpPr/>
          <p:nvPr/>
        </p:nvSpPr>
        <p:spPr>
          <a:xfrm>
            <a:off x="191939" y="2380301"/>
            <a:ext cx="1425203" cy="1359099"/>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1894870" y="2350708"/>
            <a:ext cx="1425203" cy="1359099"/>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3540617" y="2372650"/>
            <a:ext cx="1425203" cy="1359099"/>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p:cNvSpPr/>
          <p:nvPr/>
        </p:nvSpPr>
        <p:spPr>
          <a:xfrm>
            <a:off x="5201643" y="2372650"/>
            <a:ext cx="1425203" cy="1359099"/>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6831949" y="2372650"/>
            <a:ext cx="1425203" cy="1359099"/>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9" name="Oval 58"/>
          <p:cNvSpPr/>
          <p:nvPr/>
        </p:nvSpPr>
        <p:spPr>
          <a:xfrm>
            <a:off x="8460829" y="2380301"/>
            <a:ext cx="1425203" cy="1359099"/>
          </a:xfrm>
          <a:prstGeom prst="ellipse">
            <a:avLst/>
          </a:prstGeom>
          <a:solidFill>
            <a:srgbClr val="808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9">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54" name="Rounded Rectangle 53">
            <a:hlinkClick r:id="rId10" action="ppaction://hlinksldjump"/>
          </p:cNvPr>
          <p:cNvSpPr/>
          <p:nvPr/>
        </p:nvSpPr>
        <p:spPr>
          <a:xfrm>
            <a:off x="10048695" y="1766257"/>
            <a:ext cx="1554527" cy="3930983"/>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The Driver Awareness Training is designed to provide some current information to drivers who spend a large amount of time behind the wheel of vehicles as part of their job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5" name="TextBox 54">
            <a:hlinkClick r:id="rId10" action="ppaction://hlinksldjump"/>
          </p:cNvPr>
          <p:cNvSpPr txBox="1"/>
          <p:nvPr/>
        </p:nvSpPr>
        <p:spPr>
          <a:xfrm>
            <a:off x="10127171" y="1829867"/>
            <a:ext cx="133313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Driver Awareness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7" name="Oval 56"/>
          <p:cNvSpPr/>
          <p:nvPr/>
        </p:nvSpPr>
        <p:spPr>
          <a:xfrm>
            <a:off x="10107877" y="2399806"/>
            <a:ext cx="1425203" cy="1359099"/>
          </a:xfrm>
          <a:prstGeom prst="ellipse">
            <a:avLst/>
          </a:prstGeom>
          <a:solidFill>
            <a:srgbClr val="2E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hlinkClick r:id="rId8"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379676" y="2578172"/>
            <a:ext cx="989129" cy="989129"/>
          </a:xfrm>
          <a:prstGeom prst="rect">
            <a:avLst/>
          </a:prstGeom>
        </p:spPr>
      </p:pic>
      <p:pic>
        <p:nvPicPr>
          <p:cNvPr id="9" name="Picture 8">
            <a:hlinkClick r:id="rId6" action="ppaction://hlinksldjump"/>
          </p:cNvPr>
          <p:cNvPicPr>
            <a:picLocks noChangeAspect="1"/>
          </p:cNvPicPr>
          <p:nvPr/>
        </p:nvPicPr>
        <p:blipFill>
          <a:blip r:embed="rId12">
            <a:clrChange>
              <a:clrFrom>
                <a:srgbClr val="000000"/>
              </a:clrFrom>
              <a:clrTo>
                <a:srgbClr val="000000">
                  <a:alpha val="0"/>
                </a:srgbClr>
              </a:clrTo>
            </a:clrChange>
          </a:blip>
          <a:stretch>
            <a:fillRect/>
          </a:stretch>
        </p:blipFill>
        <p:spPr>
          <a:xfrm>
            <a:off x="3818258" y="2654843"/>
            <a:ext cx="924085" cy="857214"/>
          </a:xfrm>
          <a:prstGeom prst="rect">
            <a:avLst/>
          </a:prstGeom>
        </p:spPr>
      </p:pic>
      <p:pic>
        <p:nvPicPr>
          <p:cNvPr id="12" name="Picture 11">
            <a:hlinkClick r:id="rId5" action="ppaction://hlinksldjump"/>
          </p:cNvPr>
          <p:cNvPicPr>
            <a:picLocks noChangeAspect="1"/>
          </p:cNvPicPr>
          <p:nvPr/>
        </p:nvPicPr>
        <p:blipFill>
          <a:blip r:embed="rId13">
            <a:clrChange>
              <a:clrFrom>
                <a:srgbClr val="000000"/>
              </a:clrFrom>
              <a:clrTo>
                <a:srgbClr val="000000">
                  <a:alpha val="0"/>
                </a:srgbClr>
              </a:clrTo>
            </a:clrChange>
          </a:blip>
          <a:stretch>
            <a:fillRect/>
          </a:stretch>
        </p:blipFill>
        <p:spPr>
          <a:xfrm>
            <a:off x="7096539" y="2578172"/>
            <a:ext cx="933885" cy="933885"/>
          </a:xfrm>
          <a:prstGeom prst="rect">
            <a:avLst/>
          </a:prstGeom>
        </p:spPr>
      </p:pic>
      <p:pic>
        <p:nvPicPr>
          <p:cNvPr id="13" name="Picture 12">
            <a:hlinkClick r:id="rId7" action="ppaction://hlinksldjump"/>
          </p:cNvPr>
          <p:cNvPicPr>
            <a:picLocks noChangeAspect="1"/>
          </p:cNvPicPr>
          <p:nvPr/>
        </p:nvPicPr>
        <p:blipFill>
          <a:blip r:embed="rId14">
            <a:clrChange>
              <a:clrFrom>
                <a:srgbClr val="000000"/>
              </a:clrFrom>
              <a:clrTo>
                <a:srgbClr val="000000">
                  <a:alpha val="0"/>
                </a:srgbClr>
              </a:clrTo>
            </a:clrChange>
          </a:blip>
          <a:stretch>
            <a:fillRect/>
          </a:stretch>
        </p:blipFill>
        <p:spPr>
          <a:xfrm>
            <a:off x="2197242" y="2654843"/>
            <a:ext cx="759231" cy="759231"/>
          </a:xfrm>
          <a:prstGeom prst="rect">
            <a:avLst/>
          </a:prstGeom>
        </p:spPr>
      </p:pic>
      <p:pic>
        <p:nvPicPr>
          <p:cNvPr id="14" name="Picture 13">
            <a:hlinkClick r:id="rId4" action="ppaction://hlinksldjump"/>
          </p:cNvPr>
          <p:cNvPicPr>
            <a:picLocks noChangeAspect="1"/>
          </p:cNvPicPr>
          <p:nvPr/>
        </p:nvPicPr>
        <p:blipFill>
          <a:blip r:embed="rId15">
            <a:clrChange>
              <a:clrFrom>
                <a:srgbClr val="000000"/>
              </a:clrFrom>
              <a:clrTo>
                <a:srgbClr val="000000">
                  <a:alpha val="0"/>
                </a:srgbClr>
              </a:clrTo>
            </a:clrChange>
          </a:blip>
          <a:stretch>
            <a:fillRect/>
          </a:stretch>
        </p:blipFill>
        <p:spPr>
          <a:xfrm>
            <a:off x="5514979" y="2710081"/>
            <a:ext cx="815032" cy="815032"/>
          </a:xfrm>
          <a:prstGeom prst="rect">
            <a:avLst/>
          </a:prstGeom>
        </p:spPr>
      </p:pic>
      <p:pic>
        <p:nvPicPr>
          <p:cNvPr id="15" name="Picture 14">
            <a:hlinkClick r:id="rId2" action="ppaction://hlinksldjump"/>
          </p:cNvPr>
          <p:cNvPicPr>
            <a:picLocks noChangeAspect="1"/>
          </p:cNvPicPr>
          <p:nvPr/>
        </p:nvPicPr>
        <p:blipFill>
          <a:blip r:embed="rId16">
            <a:clrChange>
              <a:clrFrom>
                <a:srgbClr val="000000"/>
              </a:clrFrom>
              <a:clrTo>
                <a:srgbClr val="000000">
                  <a:alpha val="0"/>
                </a:srgbClr>
              </a:clrTo>
            </a:clrChange>
          </a:blip>
          <a:stretch>
            <a:fillRect/>
          </a:stretch>
        </p:blipFill>
        <p:spPr>
          <a:xfrm>
            <a:off x="8626741" y="2460482"/>
            <a:ext cx="1057471" cy="1224507"/>
          </a:xfrm>
          <a:prstGeom prst="rect">
            <a:avLst/>
          </a:prstGeom>
        </p:spPr>
      </p:pic>
      <p:pic>
        <p:nvPicPr>
          <p:cNvPr id="16" name="Picture 15">
            <a:hlinkClick r:id="rId10" action="ppaction://hlinksldjump"/>
          </p:cNvPr>
          <p:cNvPicPr>
            <a:picLocks noChangeAspect="1"/>
          </p:cNvPicPr>
          <p:nvPr/>
        </p:nvPicPr>
        <p:blipFill rotWithShape="1">
          <a:blip r:embed="rId17">
            <a:clrChange>
              <a:clrFrom>
                <a:srgbClr val="000000"/>
              </a:clrFrom>
              <a:clrTo>
                <a:srgbClr val="000000">
                  <a:alpha val="0"/>
                </a:srgbClr>
              </a:clrTo>
            </a:clrChange>
          </a:blip>
          <a:srcRect l="6511" t="12892" r="4785" b="7356"/>
          <a:stretch/>
        </p:blipFill>
        <p:spPr>
          <a:xfrm>
            <a:off x="10240110" y="2640818"/>
            <a:ext cx="932122" cy="838063"/>
          </a:xfrm>
          <a:prstGeom prst="rect">
            <a:avLst/>
          </a:prstGeom>
        </p:spPr>
      </p:pic>
      <p:sp>
        <p:nvSpPr>
          <p:cNvPr id="45" name="Oval 44"/>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46" name="Picture 45">
            <a:hlinkClick r:id="rId18"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49" name="TextBox 48"/>
          <p:cNvSpPr txBox="1"/>
          <p:nvPr/>
        </p:nvSpPr>
        <p:spPr>
          <a:xfrm>
            <a:off x="205537" y="3780372"/>
            <a:ext cx="14889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rPr>
              <a:t>Trailer training </a:t>
            </a:r>
          </a:p>
        </p:txBody>
      </p:sp>
      <p:sp>
        <p:nvSpPr>
          <p:cNvPr id="50" name="TextBox 49"/>
          <p:cNvSpPr txBox="1"/>
          <p:nvPr/>
        </p:nvSpPr>
        <p:spPr>
          <a:xfrm>
            <a:off x="1861893" y="3780372"/>
            <a:ext cx="14889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rPr>
              <a:t>Trailer training </a:t>
            </a:r>
          </a:p>
        </p:txBody>
      </p:sp>
      <p:sp>
        <p:nvSpPr>
          <p:cNvPr id="51" name="TextBox 50"/>
          <p:cNvSpPr txBox="1"/>
          <p:nvPr/>
        </p:nvSpPr>
        <p:spPr>
          <a:xfrm>
            <a:off x="3596663" y="3774767"/>
            <a:ext cx="14889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rPr>
              <a:t>Trailer training </a:t>
            </a:r>
          </a:p>
        </p:txBody>
      </p:sp>
      <p:sp>
        <p:nvSpPr>
          <p:cNvPr id="61" name="TextBox 60"/>
          <p:cNvSpPr txBox="1"/>
          <p:nvPr/>
        </p:nvSpPr>
        <p:spPr>
          <a:xfrm>
            <a:off x="5192275" y="3774767"/>
            <a:ext cx="14889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rPr>
              <a:t>Trailer training </a:t>
            </a:r>
          </a:p>
        </p:txBody>
      </p:sp>
      <p:sp>
        <p:nvSpPr>
          <p:cNvPr id="62" name="TextBox 61"/>
          <p:cNvSpPr txBox="1"/>
          <p:nvPr/>
        </p:nvSpPr>
        <p:spPr>
          <a:xfrm>
            <a:off x="6829771" y="3774037"/>
            <a:ext cx="14889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rPr>
              <a:t>Trailer training</a:t>
            </a:r>
          </a:p>
        </p:txBody>
      </p:sp>
      <p:sp>
        <p:nvSpPr>
          <p:cNvPr id="63" name="TextBox 62"/>
          <p:cNvSpPr txBox="1"/>
          <p:nvPr/>
        </p:nvSpPr>
        <p:spPr>
          <a:xfrm>
            <a:off x="8272969" y="3873026"/>
            <a:ext cx="1834854" cy="14927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BORDA 4x4 training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a professional training course for professional users. The course is designed to reduce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risk to staff, vehicles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and the environment.</a:t>
            </a:r>
          </a:p>
        </p:txBody>
      </p:sp>
      <p:sp>
        <p:nvSpPr>
          <p:cNvPr id="65" name="TextBox 64"/>
          <p:cNvSpPr txBox="1"/>
          <p:nvPr/>
        </p:nvSpPr>
        <p:spPr>
          <a:xfrm>
            <a:off x="9976779" y="3831192"/>
            <a:ext cx="1724162"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The Driver Awareness Training is designed to provide some current information to drivers who spend a large amount of time behind the wheel of vehicles as part of their job role.</a:t>
            </a:r>
          </a:p>
        </p:txBody>
      </p:sp>
      <p:sp>
        <p:nvSpPr>
          <p:cNvPr id="7" name="Footer Placeholder 6">
            <a:extLst>
              <a:ext uri="{FF2B5EF4-FFF2-40B4-BE49-F238E27FC236}">
                <a16:creationId xmlns:a16="http://schemas.microsoft.com/office/drawing/2014/main" id="{58C513D4-F66A-C698-4439-0B40224ED0C3}"/>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B95105B5-9B66-00DE-650D-D398CD9F1F01}"/>
              </a:ext>
            </a:extLst>
          </p:cNvPr>
          <p:cNvSpPr>
            <a:spLocks noGrp="1"/>
          </p:cNvSpPr>
          <p:nvPr>
            <p:ph type="sldNum" sz="quarter" idx="12"/>
          </p:nvPr>
        </p:nvSpPr>
        <p:spPr/>
        <p:txBody>
          <a:bodyPr/>
          <a:lstStyle/>
          <a:p>
            <a:fld id="{9F83D49E-CAEC-45A8-9C29-E3755C42201B}" type="slidenum">
              <a:rPr lang="en-GB" smtClean="0"/>
              <a:t>58</a:t>
            </a:fld>
            <a:endParaRPr lang="en-GB"/>
          </a:p>
        </p:txBody>
      </p:sp>
    </p:spTree>
    <p:extLst>
      <p:ext uri="{BB962C8B-B14F-4D97-AF65-F5344CB8AC3E}">
        <p14:creationId xmlns:p14="http://schemas.microsoft.com/office/powerpoint/2010/main" val="42111759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Category B+E</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51964" y="1515180"/>
            <a:ext cx="11148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rPr>
              <a:t>Trailer training </a:t>
            </a:r>
          </a:p>
        </p:txBody>
      </p:sp>
      <p:sp>
        <p:nvSpPr>
          <p:cNvPr id="17" name="TextBox 16"/>
          <p:cNvSpPr txBox="1"/>
          <p:nvPr/>
        </p:nvSpPr>
        <p:spPr>
          <a:xfrm>
            <a:off x="411575" y="1934909"/>
            <a:ext cx="11255700"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&amp; test content includes: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Eyesight check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‘Show me, tell me’ vehicle safety test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Reversing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General driving skills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Driving independently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Attaching and detaching the trailer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C1555A43-AAA2-6AC4-8CFD-F5142A1E7ED4}"/>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70283314-4658-7B83-3BAF-13678B4AB7A3}"/>
              </a:ext>
            </a:extLst>
          </p:cNvPr>
          <p:cNvSpPr>
            <a:spLocks noGrp="1"/>
          </p:cNvSpPr>
          <p:nvPr>
            <p:ph type="sldNum" sz="quarter" idx="12"/>
          </p:nvPr>
        </p:nvSpPr>
        <p:spPr/>
        <p:txBody>
          <a:bodyPr/>
          <a:lstStyle/>
          <a:p>
            <a:fld id="{9F83D49E-CAEC-45A8-9C29-E3755C42201B}" type="slidenum">
              <a:rPr lang="en-GB" smtClean="0"/>
              <a:t>59</a:t>
            </a:fld>
            <a:endParaRPr lang="en-GB"/>
          </a:p>
        </p:txBody>
      </p:sp>
    </p:spTree>
    <p:extLst>
      <p:ext uri="{BB962C8B-B14F-4D97-AF65-F5344CB8AC3E}">
        <p14:creationId xmlns:p14="http://schemas.microsoft.com/office/powerpoint/2010/main" val="56552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hlinkClick r:id="rId2" action="ppaction://hlinksldjump"/>
          </p:cNvPr>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a:hlinkClick r:id="rId3" action="ppaction://hlinksldjump"/>
          </p:cNvPr>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Creative and Innovative Problem Solving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1115868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Based on the latest thinking and best practice used in problem solving, the course ends by providing you with a reporting template designed to secure senior management and stakeholder endorsement for change. You will also take away some templates and guidelines on how to use the unique 'Silent Storming'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390309" y="2283638"/>
            <a:ext cx="10982057" cy="273921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If you are a manager or project leader looking to find innovative and creative ideas for problem resolution, then this workshop is for you. It will encourage you to resolve workplace problems by dispensing with the traditional theory, focus on innovation and creativity to get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 innovative and creative skills to assess and solve your workplace problems.</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Make more effective use of your own and your colleagues' creative thinking skills.</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Assess the impact on the business of your recommendations for change.</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'Silent Storming' to lead innovative and creative problem-solving sessions.</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how to present new ideas to secure the 'buy-in' of others to implement change.</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Construct a report that clearly outlines the thinking process, conclusions and recommendations for making change happen.</a:t>
            </a: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138773"/>
          </a:xfrm>
          <a:prstGeom prst="rect">
            <a:avLst/>
          </a:prstGeom>
        </p:spPr>
        <p:txBody>
          <a:bodyPr wrap="square" lIns="91440" tIns="45720" rIns="91440" bIns="45720" anchor="t">
            <a:spAutoFit/>
          </a:bodyPr>
          <a:lstStyle/>
          <a:p>
            <a:pPr>
              <a:defRPr/>
            </a:pP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DURATION</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PRE-REQUISITES		</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COST*</a:t>
            </a:r>
          </a:p>
          <a:p>
            <a:pPr>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2 days</a:t>
            </a:r>
            <a:r>
              <a:rPr lang="en-GB" sz="1400">
                <a:solidFill>
                  <a:srgbClr val="FFFFFF"/>
                </a:solidFill>
                <a:latin typeface="Calibri" panose="020F0502020204030204"/>
              </a:rPr>
              <a:t>                                                                                                                                                                 From  £1,120 per person</a:t>
            </a:r>
            <a:endParaRPr lang="en-GB" sz="1400">
              <a:solidFill>
                <a:srgbClr val="FFFFFF"/>
              </a:solidFill>
              <a:latin typeface="Calibri" panose="020F0502020204030204"/>
              <a:cs typeface="Calibri"/>
            </a:endParaRPr>
          </a:p>
          <a:p>
            <a:pPr>
              <a:defRPr/>
            </a:pPr>
            <a:r>
              <a:rPr lang="en-GB" sz="1400" b="0" i="0" u="none" strike="noStrike" kern="1200" cap="none" spc="0" normalizeH="0" baseline="0" noProof="0">
                <a:ln>
                  <a:noFill/>
                </a:ln>
                <a:solidFill>
                  <a:srgbClr val="FFFFFF"/>
                </a:solidFill>
                <a:effectLst/>
                <a:uLnTx/>
                <a:uFillTx/>
                <a:latin typeface="Calibri" panose="020F0502020204030204"/>
                <a:cs typeface="Calibri"/>
              </a:rPr>
              <a:t>							           For group bookings </a:t>
            </a:r>
            <a:r>
              <a:rPr lang="en-GB" sz="1400" b="0" i="0" u="none" strike="noStrike" kern="1200" cap="none" spc="0" normalizeH="0" baseline="0" noProof="0" err="1">
                <a:ln>
                  <a:noFill/>
                </a:ln>
                <a:solidFill>
                  <a:srgbClr val="FFFFFF"/>
                </a:solidFill>
                <a:effectLst/>
                <a:uLnTx/>
                <a:uFillTx/>
                <a:latin typeface="Calibri" panose="020F0502020204030204"/>
                <a:cs typeface="Calibri"/>
              </a:rPr>
              <a:t>p.o.a</a:t>
            </a:r>
            <a:r>
              <a:rPr lang="en-GB" sz="1400" b="0" i="0" u="none" strike="noStrike" kern="1200" cap="none" spc="0" normalizeH="0" baseline="0" noProof="0">
                <a:ln>
                  <a:noFill/>
                </a:ln>
                <a:solidFill>
                  <a:srgbClr val="FFFFFF"/>
                </a:solidFill>
                <a:effectLst/>
                <a:uLnTx/>
                <a:uFillTx/>
                <a:latin typeface="Calibri" panose="020F0502020204030204"/>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20">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90A2CF86-8532-6D6B-5356-D14F8461CDF0}"/>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B7C69EB1-55EE-16EF-D228-0BD02F09413A}"/>
              </a:ext>
            </a:extLst>
          </p:cNvPr>
          <p:cNvSpPr>
            <a:spLocks noGrp="1"/>
          </p:cNvSpPr>
          <p:nvPr>
            <p:ph type="sldNum" sz="quarter" idx="12"/>
          </p:nvPr>
        </p:nvSpPr>
        <p:spPr/>
        <p:txBody>
          <a:bodyPr/>
          <a:lstStyle/>
          <a:p>
            <a:fld id="{9F83D49E-CAEC-45A8-9C29-E3755C42201B}" type="slidenum">
              <a:rPr lang="en-GB" smtClean="0"/>
              <a:t>6</a:t>
            </a:fld>
            <a:endParaRPr lang="en-GB"/>
          </a:p>
        </p:txBody>
      </p:sp>
    </p:spTree>
    <p:extLst>
      <p:ext uri="{BB962C8B-B14F-4D97-AF65-F5344CB8AC3E}">
        <p14:creationId xmlns:p14="http://schemas.microsoft.com/office/powerpoint/2010/main" val="1569177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Category C</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48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rPr>
              <a:t>Trailer </a:t>
            </a:r>
          </a:p>
        </p:txBody>
      </p:sp>
      <p:sp>
        <p:nvSpPr>
          <p:cNvPr id="17" name="TextBox 16"/>
          <p:cNvSpPr txBox="1"/>
          <p:nvPr/>
        </p:nvSpPr>
        <p:spPr>
          <a:xfrm>
            <a:off x="411575" y="1934909"/>
            <a:ext cx="11255700" cy="3016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 includes: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Skills on the road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Reversing exercise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Braking exercise (controlled stop)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General driving ability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Pulling over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Driving independently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E034EB2F-1A04-8052-B144-8682F6B87C70}"/>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6C3F4F1A-62BB-D256-0EDF-8830388D7C8F}"/>
              </a:ext>
            </a:extLst>
          </p:cNvPr>
          <p:cNvSpPr>
            <a:spLocks noGrp="1"/>
          </p:cNvSpPr>
          <p:nvPr>
            <p:ph type="sldNum" sz="quarter" idx="12"/>
          </p:nvPr>
        </p:nvSpPr>
        <p:spPr/>
        <p:txBody>
          <a:bodyPr/>
          <a:lstStyle/>
          <a:p>
            <a:fld id="{9F83D49E-CAEC-45A8-9C29-E3755C42201B}" type="slidenum">
              <a:rPr lang="en-GB" smtClean="0"/>
              <a:t>60</a:t>
            </a:fld>
            <a:endParaRPr lang="en-GB"/>
          </a:p>
        </p:txBody>
      </p:sp>
    </p:spTree>
    <p:extLst>
      <p:ext uri="{BB962C8B-B14F-4D97-AF65-F5344CB8AC3E}">
        <p14:creationId xmlns:p14="http://schemas.microsoft.com/office/powerpoint/2010/main" val="1453528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Category C + E</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11148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rPr>
              <a:t>Trailer </a:t>
            </a:r>
          </a:p>
        </p:txBody>
      </p:sp>
      <p:sp>
        <p:nvSpPr>
          <p:cNvPr id="17" name="TextBox 16"/>
          <p:cNvSpPr txBox="1"/>
          <p:nvPr/>
        </p:nvSpPr>
        <p:spPr>
          <a:xfrm>
            <a:off x="411575" y="1934909"/>
            <a:ext cx="11255700" cy="3016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 includes: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Skills on the road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Reversing exercise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Braking exercise (controlled stop)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General driving ability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Pulling over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Driving independently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4C023BB0-595F-F475-1571-4D33867D9530}"/>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4D940A44-1581-328D-0EF9-5479521F83D3}"/>
              </a:ext>
            </a:extLst>
          </p:cNvPr>
          <p:cNvSpPr>
            <a:spLocks noGrp="1"/>
          </p:cNvSpPr>
          <p:nvPr>
            <p:ph type="sldNum" sz="quarter" idx="12"/>
          </p:nvPr>
        </p:nvSpPr>
        <p:spPr/>
        <p:txBody>
          <a:bodyPr/>
          <a:lstStyle/>
          <a:p>
            <a:fld id="{9F83D49E-CAEC-45A8-9C29-E3755C42201B}" type="slidenum">
              <a:rPr lang="en-GB" smtClean="0"/>
              <a:t>61</a:t>
            </a:fld>
            <a:endParaRPr lang="en-GB"/>
          </a:p>
        </p:txBody>
      </p:sp>
    </p:spTree>
    <p:extLst>
      <p:ext uri="{BB962C8B-B14F-4D97-AF65-F5344CB8AC3E}">
        <p14:creationId xmlns:p14="http://schemas.microsoft.com/office/powerpoint/2010/main" val="980630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Category D</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97198" y="1316683"/>
            <a:ext cx="11255700" cy="3016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and test content includes: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Vehicle safety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Practical road driving exercises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Off-road driving exercises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General driving ability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Driving independently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7" name="Footer Placeholder 6">
            <a:extLst>
              <a:ext uri="{FF2B5EF4-FFF2-40B4-BE49-F238E27FC236}">
                <a16:creationId xmlns:a16="http://schemas.microsoft.com/office/drawing/2014/main" id="{EDD742A6-A07E-A9A6-5977-2F4CDE0BCF19}"/>
              </a:ext>
            </a:extLst>
          </p:cNvPr>
          <p:cNvSpPr>
            <a:spLocks noGrp="1"/>
          </p:cNvSpPr>
          <p:nvPr>
            <p:ph type="ftr" sz="quarter" idx="11"/>
          </p:nvPr>
        </p:nvSpPr>
        <p:spPr/>
        <p:txBody>
          <a:bodyPr/>
          <a:lstStyle/>
          <a:p>
            <a:r>
              <a:rPr lang="en-GB"/>
              <a:t>Smart Training Potential</a:t>
            </a:r>
          </a:p>
        </p:txBody>
      </p:sp>
      <p:sp>
        <p:nvSpPr>
          <p:cNvPr id="8" name="Slide Number Placeholder 7">
            <a:extLst>
              <a:ext uri="{FF2B5EF4-FFF2-40B4-BE49-F238E27FC236}">
                <a16:creationId xmlns:a16="http://schemas.microsoft.com/office/drawing/2014/main" id="{71B159E4-565C-89EC-F3B4-EC89A0A50DEB}"/>
              </a:ext>
            </a:extLst>
          </p:cNvPr>
          <p:cNvSpPr>
            <a:spLocks noGrp="1"/>
          </p:cNvSpPr>
          <p:nvPr>
            <p:ph type="sldNum" sz="quarter" idx="12"/>
          </p:nvPr>
        </p:nvSpPr>
        <p:spPr/>
        <p:txBody>
          <a:bodyPr/>
          <a:lstStyle/>
          <a:p>
            <a:fld id="{9F83D49E-CAEC-45A8-9C29-E3755C42201B}" type="slidenum">
              <a:rPr lang="en-GB" smtClean="0"/>
              <a:t>62</a:t>
            </a:fld>
            <a:endParaRPr lang="en-GB"/>
          </a:p>
        </p:txBody>
      </p:sp>
    </p:spTree>
    <p:extLst>
      <p:ext uri="{BB962C8B-B14F-4D97-AF65-F5344CB8AC3E}">
        <p14:creationId xmlns:p14="http://schemas.microsoft.com/office/powerpoint/2010/main" val="3997626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Category D + E</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48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rPr>
              <a:t>Trailer </a:t>
            </a:r>
          </a:p>
        </p:txBody>
      </p:sp>
      <p:sp>
        <p:nvSpPr>
          <p:cNvPr id="17" name="TextBox 16"/>
          <p:cNvSpPr txBox="1"/>
          <p:nvPr/>
        </p:nvSpPr>
        <p:spPr>
          <a:xfrm>
            <a:off x="411575" y="1934909"/>
            <a:ext cx="11255700" cy="3016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and test content includes: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Vehicle safety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Practical road driving exercises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Off-road driving exercises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General driving ability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Driving independently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2FD702C2-1181-88DB-B2B8-B02446CFD5F5}"/>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F5A6722A-55C3-98C1-A84E-0F53AC331E80}"/>
              </a:ext>
            </a:extLst>
          </p:cNvPr>
          <p:cNvSpPr>
            <a:spLocks noGrp="1"/>
          </p:cNvSpPr>
          <p:nvPr>
            <p:ph type="sldNum" sz="quarter" idx="12"/>
          </p:nvPr>
        </p:nvSpPr>
        <p:spPr/>
        <p:txBody>
          <a:bodyPr/>
          <a:lstStyle/>
          <a:p>
            <a:fld id="{9F83D49E-CAEC-45A8-9C29-E3755C42201B}" type="slidenum">
              <a:rPr lang="en-GB" smtClean="0"/>
              <a:t>63</a:t>
            </a:fld>
            <a:endParaRPr lang="en-GB"/>
          </a:p>
        </p:txBody>
      </p:sp>
    </p:spTree>
    <p:extLst>
      <p:ext uri="{BB962C8B-B14F-4D97-AF65-F5344CB8AC3E}">
        <p14:creationId xmlns:p14="http://schemas.microsoft.com/office/powerpoint/2010/main" val="3244185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4x4 Driver Training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480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rPr>
              <a:t>BORDA 4x4 training is a professional training course for professional users. The course is designed to reduce risk to staff, vehicles and the environment.</a:t>
            </a:r>
          </a:p>
        </p:txBody>
      </p:sp>
      <p:sp>
        <p:nvSpPr>
          <p:cNvPr id="17" name="TextBox 16"/>
          <p:cNvSpPr txBox="1"/>
          <p:nvPr/>
        </p:nvSpPr>
        <p:spPr>
          <a:xfrm>
            <a:off x="411575" y="1934909"/>
            <a:ext cx="11255700"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 includes: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Operator Safety and PPE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Vehicle Categories and Tyres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Transmission Types and Controls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Vehicle Checks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Starting and Moving Off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Stopping in Safe Areas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Emergency Stop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Basic Driving on Mild Slopes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Moderate Ascents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716772" y="2509383"/>
            <a:ext cx="6096000" cy="1600438"/>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Reverse Ascent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Loss of Traction Recovery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Stall Recovery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Moderate Descents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Crossing Ditches, Ridges and Driving in Ruts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Sider Slopes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Returning to the Road</a:t>
            </a: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9E8D807F-B94F-57B1-7A6D-F956DF417569}"/>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7206C005-2CDB-6424-6E1E-A82157EB609D}"/>
              </a:ext>
            </a:extLst>
          </p:cNvPr>
          <p:cNvSpPr>
            <a:spLocks noGrp="1"/>
          </p:cNvSpPr>
          <p:nvPr>
            <p:ph type="sldNum" sz="quarter" idx="12"/>
          </p:nvPr>
        </p:nvSpPr>
        <p:spPr/>
        <p:txBody>
          <a:bodyPr/>
          <a:lstStyle/>
          <a:p>
            <a:fld id="{9F83D49E-CAEC-45A8-9C29-E3755C42201B}" type="slidenum">
              <a:rPr lang="en-GB" smtClean="0"/>
              <a:t>64</a:t>
            </a:fld>
            <a:endParaRPr lang="en-GB"/>
          </a:p>
        </p:txBody>
      </p:sp>
    </p:spTree>
    <p:extLst>
      <p:ext uri="{BB962C8B-B14F-4D97-AF65-F5344CB8AC3E}">
        <p14:creationId xmlns:p14="http://schemas.microsoft.com/office/powerpoint/2010/main" val="33034205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Driver Awareness Training</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480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rPr>
              <a:t>The Driver Awareness Training is designed to provide some current information to drivers who spend a large amount of time behind the wheel of vehicles as part of their job role.</a:t>
            </a:r>
          </a:p>
        </p:txBody>
      </p:sp>
      <p:sp>
        <p:nvSpPr>
          <p:cNvPr id="17" name="TextBox 16"/>
          <p:cNvSpPr txBox="1"/>
          <p:nvPr/>
        </p:nvSpPr>
        <p:spPr>
          <a:xfrm>
            <a:off x="411575" y="1934909"/>
            <a:ext cx="11255700" cy="3016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and test content includes: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Speed Limits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Using Mobile Phones or SatNav when Driving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The Drink Drive Limit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Driving Posture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Driving Risk Assessment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FC34BFC0-4381-2C8B-C777-0FE04D6A50A8}"/>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04C71AA5-A85F-E7A0-53E0-EC226D27D7FC}"/>
              </a:ext>
            </a:extLst>
          </p:cNvPr>
          <p:cNvSpPr>
            <a:spLocks noGrp="1"/>
          </p:cNvSpPr>
          <p:nvPr>
            <p:ph type="sldNum" sz="quarter" idx="12"/>
          </p:nvPr>
        </p:nvSpPr>
        <p:spPr/>
        <p:txBody>
          <a:bodyPr/>
          <a:lstStyle/>
          <a:p>
            <a:fld id="{9F83D49E-CAEC-45A8-9C29-E3755C42201B}" type="slidenum">
              <a:rPr lang="en-GB" smtClean="0"/>
              <a:t>65</a:t>
            </a:fld>
            <a:endParaRPr lang="en-GB"/>
          </a:p>
        </p:txBody>
      </p:sp>
    </p:spTree>
    <p:extLst>
      <p:ext uri="{BB962C8B-B14F-4D97-AF65-F5344CB8AC3E}">
        <p14:creationId xmlns:p14="http://schemas.microsoft.com/office/powerpoint/2010/main" val="13334591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Electrical Training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ounded Rectangle 35">
            <a:hlinkClick r:id="rId4"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5" action="ppaction://hlinksldjump"/>
          </p:cNvPr>
          <p:cNvSpPr txBox="1"/>
          <p:nvPr/>
        </p:nvSpPr>
        <p:spPr>
          <a:xfrm>
            <a:off x="2494863" y="1693837"/>
            <a:ext cx="151221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Level 3 Award in Inspection &amp; Testing </a:t>
            </a:r>
          </a:p>
        </p:txBody>
      </p:sp>
      <p:grpSp>
        <p:nvGrpSpPr>
          <p:cNvPr id="6" name="Group 5"/>
          <p:cNvGrpSpPr/>
          <p:nvPr/>
        </p:nvGrpSpPr>
        <p:grpSpPr>
          <a:xfrm>
            <a:off x="400942" y="1697070"/>
            <a:ext cx="1834395" cy="3885521"/>
            <a:chOff x="400942" y="1697070"/>
            <a:chExt cx="1834395" cy="3885521"/>
          </a:xfrm>
        </p:grpSpPr>
        <p:sp>
          <p:nvSpPr>
            <p:cNvPr id="37" name="Rounded Rectangle 36">
              <a:hlinkClick r:id="rId6"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2" action="ppaction://hlinksldjump"/>
            </p:cNvPr>
            <p:cNvSpPr txBox="1"/>
            <p:nvPr/>
          </p:nvSpPr>
          <p:spPr>
            <a:xfrm>
              <a:off x="651572" y="1822004"/>
              <a:ext cx="13331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rPr>
                <a:t>18</a:t>
              </a:r>
              <a:r>
                <a:rPr kumimoji="0" lang="en-GB" sz="1800" b="0" i="0" u="none" strike="noStrike" kern="1200" cap="none" spc="0" normalizeH="0" baseline="30000" noProof="0">
                  <a:ln>
                    <a:noFill/>
                  </a:ln>
                  <a:solidFill>
                    <a:srgbClr val="2E4C77"/>
                  </a:solidFill>
                  <a:effectLst/>
                  <a:uLnTx/>
                  <a:uFillTx/>
                  <a:latin typeface="Calibri" panose="020F0502020204030204"/>
                  <a:ea typeface="+mn-ea"/>
                  <a:cs typeface="+mn-cs"/>
                </a:rPr>
                <a:t>th</a:t>
              </a:r>
              <a:r>
                <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rPr>
                <a:t> Edition</a:t>
              </a:r>
            </a:p>
          </p:txBody>
        </p:sp>
        <p:sp>
          <p:nvSpPr>
            <p:cNvPr id="43" name="TextBox 42">
              <a:hlinkClick r:id="rId2" action="ppaction://hlinksldjump"/>
            </p:cNvPr>
            <p:cNvSpPr txBox="1"/>
            <p:nvPr/>
          </p:nvSpPr>
          <p:spPr>
            <a:xfrm>
              <a:off x="416764" y="3737676"/>
              <a:ext cx="180130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Award in the Requirements for Electrical Installations – BS7671:2018.</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sp>
        <p:nvSpPr>
          <p:cNvPr id="45" name="TextBox 44">
            <a:hlinkClick r:id="rId5" action="ppaction://hlinksldjump"/>
          </p:cNvPr>
          <p:cNvSpPr txBox="1"/>
          <p:nvPr/>
        </p:nvSpPr>
        <p:spPr>
          <a:xfrm>
            <a:off x="2268376" y="3718045"/>
            <a:ext cx="1965187"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Award in the Initial Verification and Periodic Inspection, Testing and Certification of Electrical Installations (replaces City &amp; Guilds 2394-01 &amp; 2395-01).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7">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2" action="ppaction://hlinksldjump"/>
          </p:cNvPr>
          <p:cNvPicPr>
            <a:picLocks noChangeAspect="1"/>
          </p:cNvPicPr>
          <p:nvPr/>
        </p:nvPicPr>
        <p:blipFill>
          <a:blip r:embed="rId8">
            <a:clrChange>
              <a:clrFrom>
                <a:srgbClr val="000000"/>
              </a:clrFrom>
              <a:clrTo>
                <a:srgbClr val="000000">
                  <a:alpha val="0"/>
                </a:srgbClr>
              </a:clrTo>
            </a:clrChange>
          </a:blip>
          <a:stretch>
            <a:fillRect/>
          </a:stretch>
        </p:blipFill>
        <p:spPr>
          <a:xfrm>
            <a:off x="887848" y="2544276"/>
            <a:ext cx="830552" cy="830552"/>
          </a:xfrm>
          <a:prstGeom prst="rect">
            <a:avLst/>
          </a:prstGeom>
        </p:spPr>
      </p:pic>
      <p:pic>
        <p:nvPicPr>
          <p:cNvPr id="7" name="Picture 6">
            <a:hlinkClick r:id="rId5"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2798614" y="2599269"/>
            <a:ext cx="904870" cy="904870"/>
          </a:xfrm>
          <a:prstGeom prst="rect">
            <a:avLst/>
          </a:prstGeom>
        </p:spPr>
      </p:pic>
      <p:sp>
        <p:nvSpPr>
          <p:cNvPr id="28" name="Oval 27"/>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30" name="Picture 29">
            <a:hlinkClick r:id="rId10" action="ppaction://hlinksldjump"/>
          </p:cNvPr>
          <p:cNvPicPr>
            <a:picLocks noChangeAspect="1"/>
          </p:cNvPicPr>
          <p:nvPr/>
        </p:nvPicPr>
        <p:blipFill>
          <a:blip r:embed="rId7">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1BFFB4E4-71E0-4E94-0A6B-D048C91D0E81}"/>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CFE6B377-6A1F-DD7F-8F2C-8C791869388C}"/>
              </a:ext>
            </a:extLst>
          </p:cNvPr>
          <p:cNvSpPr>
            <a:spLocks noGrp="1"/>
          </p:cNvSpPr>
          <p:nvPr>
            <p:ph type="sldNum" sz="quarter" idx="12"/>
          </p:nvPr>
        </p:nvSpPr>
        <p:spPr/>
        <p:txBody>
          <a:bodyPr/>
          <a:lstStyle/>
          <a:p>
            <a:fld id="{9F83D49E-CAEC-45A8-9C29-E3755C42201B}" type="slidenum">
              <a:rPr lang="en-GB" smtClean="0"/>
              <a:t>66</a:t>
            </a:fld>
            <a:endParaRPr lang="en-GB"/>
          </a:p>
        </p:txBody>
      </p:sp>
    </p:spTree>
    <p:extLst>
      <p:ext uri="{BB962C8B-B14F-4D97-AF65-F5344CB8AC3E}">
        <p14:creationId xmlns:p14="http://schemas.microsoft.com/office/powerpoint/2010/main" val="2834877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56640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City &amp; Guilds 2382-19 | 18</a:t>
            </a:r>
            <a:r>
              <a:rPr kumimoji="0" lang="en-US" sz="2800" b="1" i="0" u="none" strike="noStrike" kern="1200" cap="none" spc="0" normalizeH="0" baseline="30000" noProof="0">
                <a:ln>
                  <a:noFill/>
                </a:ln>
                <a:solidFill>
                  <a:srgbClr val="2E4C77"/>
                </a:solidFill>
                <a:effectLst/>
                <a:uLnTx/>
                <a:uFillTx/>
                <a:latin typeface="Calibri" panose="020F0502020204030204"/>
                <a:ea typeface="+mj-ea"/>
                <a:cs typeface="+mj-cs"/>
              </a:rPr>
              <a:t>th</a:t>
            </a: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 Edition Writing Regulations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255699"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Award in the Requirements for Electrical Installations – BS7671:2018. It is the responsibility of every contracting electrician to ensure they are fully conversant with current electrical regulations, but it is equally important that maintenance electricians and electrical managers have sound knowledge of the regulations that relate to their environments and operations.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2338428"/>
            <a:ext cx="11137419" cy="26314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is primarily aimed at electrical tradespersons and electrical managers to make them aware of the changes introduced to the wiring regulations and implications to design and installation practices. The course will also be of great benefit to companies that intend to perform inspection and testing of fixed wiring installations by providing a sound knowledge of the latest version of the Wiring Regulations.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legal status and association with statutory documents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Scope, object and fundamental requirements of safety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Assessment of general characteristics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Protection for safety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Three days</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631234" y="3537281"/>
            <a:ext cx="6096000" cy="738664"/>
          </a:xfrm>
          <a:prstGeom prst="rect">
            <a:avLst/>
          </a:prstGeom>
        </p:spPr>
        <p:txBody>
          <a:bodyPr>
            <a:sp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Inspection and testing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Specialist installation or locations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Preparation for the C &amp; G 18</a:t>
            </a:r>
            <a:r>
              <a:rPr kumimoji="0" lang="en-GB" sz="1400" b="0" i="0" u="none" strike="noStrike" kern="1200" cap="none" spc="0" normalizeH="0" baseline="30000" noProof="0">
                <a:ln>
                  <a:noFill/>
                </a:ln>
                <a:solidFill>
                  <a:srgbClr val="2E4C77"/>
                </a:solidFill>
                <a:effectLst/>
                <a:uLnTx/>
                <a:uFillTx/>
                <a:latin typeface="Calibri" panose="020F0502020204030204"/>
                <a:ea typeface="+mn-ea"/>
                <a:cs typeface="+mn-cs"/>
              </a:rPr>
              <a:t>th</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Edition examination </a:t>
            </a: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BF0B64F7-7C59-9DF0-090B-7C9BA5563779}"/>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D4ED52D7-CB7D-3C97-964B-4E893F903D9E}"/>
              </a:ext>
            </a:extLst>
          </p:cNvPr>
          <p:cNvSpPr>
            <a:spLocks noGrp="1"/>
          </p:cNvSpPr>
          <p:nvPr>
            <p:ph type="sldNum" sz="quarter" idx="12"/>
          </p:nvPr>
        </p:nvSpPr>
        <p:spPr/>
        <p:txBody>
          <a:bodyPr/>
          <a:lstStyle/>
          <a:p>
            <a:fld id="{9F83D49E-CAEC-45A8-9C29-E3755C42201B}" type="slidenum">
              <a:rPr lang="en-GB" smtClean="0"/>
              <a:t>67</a:t>
            </a:fld>
            <a:endParaRPr lang="en-GB"/>
          </a:p>
        </p:txBody>
      </p:sp>
    </p:spTree>
    <p:extLst>
      <p:ext uri="{BB962C8B-B14F-4D97-AF65-F5344CB8AC3E}">
        <p14:creationId xmlns:p14="http://schemas.microsoft.com/office/powerpoint/2010/main" val="2365128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56640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Level 3 Award in Inspection and Testing – 2391-52</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2556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Award in the Initial Verification and Periodic Inspection, Testing and Certification of Electrical Installations (replaces City &amp; Guilds 2394-01 &amp; 2395-01).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qualification helps you to develop the knowledge and practical skills required to professionally carry out inspection and testing on electrical installations. The course covers appropriate legislation, inspection and testing techniques, completing and issuing certificates or reports and understanding of results and measurements.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2500004"/>
            <a:ext cx="11137419" cy="24160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is an advanced course which is intended for experienced electricians practising inspection and testing who may have never gained formal Inspection and Testing qualifications, or for those who want to update and reaffirm their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Requirements of Safe Isolation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Reasons for initial verification of electrical installations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Safe testing of electrical installations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Principles for working dead/live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Five day</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631234" y="3433489"/>
            <a:ext cx="6096000" cy="1169551"/>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Documentation and Certification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Safe Systems of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Requirements of Electricity at Work Regulations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Testing sequence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Interpretation of test results</a:t>
            </a: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E0B05A30-C8E9-1F8D-A5A4-93BB385214BC}"/>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1873071F-9D2C-E538-06C2-3AAC8FAE0BCF}"/>
              </a:ext>
            </a:extLst>
          </p:cNvPr>
          <p:cNvSpPr>
            <a:spLocks noGrp="1"/>
          </p:cNvSpPr>
          <p:nvPr>
            <p:ph type="sldNum" sz="quarter" idx="12"/>
          </p:nvPr>
        </p:nvSpPr>
        <p:spPr/>
        <p:txBody>
          <a:bodyPr/>
          <a:lstStyle/>
          <a:p>
            <a:fld id="{9F83D49E-CAEC-45A8-9C29-E3755C42201B}" type="slidenum">
              <a:rPr lang="en-GB" smtClean="0"/>
              <a:t>68</a:t>
            </a:fld>
            <a:endParaRPr lang="en-GB"/>
          </a:p>
        </p:txBody>
      </p:sp>
    </p:spTree>
    <p:extLst>
      <p:ext uri="{BB962C8B-B14F-4D97-AF65-F5344CB8AC3E}">
        <p14:creationId xmlns:p14="http://schemas.microsoft.com/office/powerpoint/2010/main" val="23720537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j-ea"/>
                <a:cs typeface="+mj-cs"/>
              </a:rPr>
              <a:t>Emotional Intelligence</a:t>
            </a:r>
            <a:endParaRPr kumimoji="0" lang="en-GB" sz="2800" b="1" i="0" u="none" strike="noStrike" kern="1200" cap="none" spc="0" normalizeH="0" baseline="0" noProof="0">
              <a:ln>
                <a:noFill/>
              </a:ln>
              <a:solidFill>
                <a:prstClr val="black"/>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ounded Rectangle 34">
            <a:hlinkClick r:id="rId4"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ed Rectangle 35">
            <a:hlinkClick r:id="rId5" action="ppaction://hlinksldjump"/>
          </p:cNvPr>
          <p:cNvSpPr/>
          <p:nvPr/>
        </p:nvSpPr>
        <p:spPr>
          <a:xfrm>
            <a:off x="2325713"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hlinkClick r:id="rId6" action="ppaction://hlinksldjump"/>
          </p:cNvPr>
          <p:cNvSpPr txBox="1"/>
          <p:nvPr/>
        </p:nvSpPr>
        <p:spPr>
          <a:xfrm>
            <a:off x="2413740" y="1847144"/>
            <a:ext cx="15854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Unconscious Bias- Accredited CPD</a:t>
            </a:r>
          </a:p>
        </p:txBody>
      </p:sp>
      <p:sp>
        <p:nvSpPr>
          <p:cNvPr id="39" name="TextBox 38">
            <a:hlinkClick r:id="rId4" action="ppaction://hlinksldjump"/>
          </p:cNvPr>
          <p:cNvSpPr txBox="1"/>
          <p:nvPr/>
        </p:nvSpPr>
        <p:spPr>
          <a:xfrm>
            <a:off x="4285026" y="1836473"/>
            <a:ext cx="181712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Emotional Intelligence</a:t>
            </a:r>
          </a:p>
        </p:txBody>
      </p:sp>
      <p:grpSp>
        <p:nvGrpSpPr>
          <p:cNvPr id="6" name="Group 5"/>
          <p:cNvGrpSpPr/>
          <p:nvPr/>
        </p:nvGrpSpPr>
        <p:grpSpPr>
          <a:xfrm>
            <a:off x="400942" y="1697070"/>
            <a:ext cx="1834395" cy="3885521"/>
            <a:chOff x="400942" y="1697070"/>
            <a:chExt cx="1834395" cy="3885521"/>
          </a:xfrm>
        </p:grpSpPr>
        <p:sp>
          <p:nvSpPr>
            <p:cNvPr id="37" name="Rounded Rectangle 36">
              <a:hlinkClick r:id="rId2"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hlinkClick r:id="rId2" action="ppaction://hlinksldjump"/>
            </p:cNvPr>
            <p:cNvSpPr txBox="1"/>
            <p:nvPr/>
          </p:nvSpPr>
          <p:spPr>
            <a:xfrm>
              <a:off x="651572" y="1822004"/>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Unconscious (Implicit) Bias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TextBox 42">
              <a:hlinkClick r:id="rId7" action="ppaction://hlinksldjump"/>
            </p:cNvPr>
            <p:cNvSpPr txBox="1"/>
            <p:nvPr/>
          </p:nvSpPr>
          <p:spPr>
            <a:xfrm>
              <a:off x="416764" y="3737676"/>
              <a:ext cx="180130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The aim of this training is to help delegates become aware of any biases they are currently unaware of, and to challenge them.</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 name="TextBox 44">
            <a:hlinkClick r:id="rId5" action="ppaction://hlinksldjump"/>
          </p:cNvPr>
          <p:cNvSpPr txBox="1"/>
          <p:nvPr/>
        </p:nvSpPr>
        <p:spPr>
          <a:xfrm>
            <a:off x="2333012" y="3737676"/>
            <a:ext cx="1880920" cy="14927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This will give you the skills to recognise your own prejudgements, to learn how to manage them, and will give you techniques to stop them from taking control.</a:t>
            </a:r>
          </a:p>
        </p:txBody>
      </p:sp>
      <p:sp>
        <p:nvSpPr>
          <p:cNvPr id="46" name="TextBox 45">
            <a:hlinkClick r:id="rId4" action="ppaction://hlinksldjump"/>
          </p:cNvPr>
          <p:cNvSpPr txBox="1"/>
          <p:nvPr/>
        </p:nvSpPr>
        <p:spPr>
          <a:xfrm>
            <a:off x="4190841" y="3720461"/>
            <a:ext cx="1988222"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Understand what emotional intelligence (EQ) is and why it is such an important skill in the workplace. You will explore the four pillars of EQ and some of the key skills that support them.</a:t>
            </a: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0" name="Picture 59"/>
          <p:cNvPicPr>
            <a:picLocks noChangeAspect="1"/>
          </p:cNvPicPr>
          <p:nvPr/>
        </p:nvPicPr>
        <p:blipFill>
          <a:blip r:embed="rId8">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p:cNvPicPr>
            <a:picLocks noChangeAspect="1"/>
          </p:cNvPicPr>
          <p:nvPr/>
        </p:nvPicPr>
        <p:blipFill>
          <a:blip r:embed="rId9">
            <a:clrChange>
              <a:clrFrom>
                <a:srgbClr val="000000"/>
              </a:clrFrom>
              <a:clrTo>
                <a:srgbClr val="000000">
                  <a:alpha val="0"/>
                </a:srgbClr>
              </a:clrTo>
            </a:clrChange>
          </a:blip>
          <a:stretch>
            <a:fillRect/>
          </a:stretch>
        </p:blipFill>
        <p:spPr>
          <a:xfrm>
            <a:off x="4832739" y="2638519"/>
            <a:ext cx="753528" cy="753528"/>
          </a:xfrm>
          <a:prstGeom prst="rect">
            <a:avLst/>
          </a:prstGeom>
        </p:spPr>
      </p:pic>
      <p:pic>
        <p:nvPicPr>
          <p:cNvPr id="8" name="Picture 7">
            <a:hlinkClick r:id="rId2" action="ppaction://hlinksldjump"/>
          </p:cNvPr>
          <p:cNvPicPr>
            <a:picLocks noChangeAspect="1"/>
          </p:cNvPicPr>
          <p:nvPr/>
        </p:nvPicPr>
        <p:blipFill>
          <a:blip r:embed="rId10">
            <a:clrChange>
              <a:clrFrom>
                <a:srgbClr val="000000"/>
              </a:clrFrom>
              <a:clrTo>
                <a:srgbClr val="000000">
                  <a:alpha val="0"/>
                </a:srgbClr>
              </a:clrTo>
            </a:clrChange>
          </a:blip>
          <a:stretch>
            <a:fillRect/>
          </a:stretch>
        </p:blipFill>
        <p:spPr>
          <a:xfrm>
            <a:off x="878361" y="2475579"/>
            <a:ext cx="835721" cy="835721"/>
          </a:xfrm>
          <a:prstGeom prst="rect">
            <a:avLst/>
          </a:prstGeom>
        </p:spPr>
      </p:pic>
      <p:pic>
        <p:nvPicPr>
          <p:cNvPr id="9" name="Picture 8">
            <a:hlinkClick r:id="rId5"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2783242" y="2566504"/>
            <a:ext cx="936608" cy="936608"/>
          </a:xfrm>
          <a:prstGeom prst="rect">
            <a:avLst/>
          </a:prstGeom>
        </p:spPr>
      </p:pic>
      <p:sp>
        <p:nvSpPr>
          <p:cNvPr id="32" name="Oval 31"/>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hlinkClick r:id="rId12" action="ppaction://hlinksldjump"/>
          </p:cNvPr>
          <p:cNvPicPr>
            <a:picLocks noChangeAspect="1"/>
          </p:cNvPicPr>
          <p:nvPr/>
        </p:nvPicPr>
        <p:blipFill>
          <a:blip r:embed="rId8">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10" name="Footer Placeholder 9">
            <a:extLst>
              <a:ext uri="{FF2B5EF4-FFF2-40B4-BE49-F238E27FC236}">
                <a16:creationId xmlns:a16="http://schemas.microsoft.com/office/drawing/2014/main" id="{CAE9F89E-490F-29BB-E867-302553A9BDC5}"/>
              </a:ext>
            </a:extLst>
          </p:cNvPr>
          <p:cNvSpPr>
            <a:spLocks noGrp="1"/>
          </p:cNvSpPr>
          <p:nvPr>
            <p:ph type="ftr" sz="quarter" idx="11"/>
          </p:nvPr>
        </p:nvSpPr>
        <p:spPr/>
        <p:txBody>
          <a:bodyPr/>
          <a:lstStyle/>
          <a:p>
            <a:r>
              <a:rPr lang="en-GB"/>
              <a:t>Smart Training Potential</a:t>
            </a:r>
          </a:p>
        </p:txBody>
      </p:sp>
      <p:sp>
        <p:nvSpPr>
          <p:cNvPr id="12" name="Slide Number Placeholder 11">
            <a:extLst>
              <a:ext uri="{FF2B5EF4-FFF2-40B4-BE49-F238E27FC236}">
                <a16:creationId xmlns:a16="http://schemas.microsoft.com/office/drawing/2014/main" id="{BC599D41-E5CD-E886-74D5-DF27C56750B0}"/>
              </a:ext>
            </a:extLst>
          </p:cNvPr>
          <p:cNvSpPr>
            <a:spLocks noGrp="1"/>
          </p:cNvSpPr>
          <p:nvPr>
            <p:ph type="sldNum" sz="quarter" idx="12"/>
          </p:nvPr>
        </p:nvSpPr>
        <p:spPr/>
        <p:txBody>
          <a:bodyPr/>
          <a:lstStyle/>
          <a:p>
            <a:fld id="{9F83D49E-CAEC-45A8-9C29-E3755C42201B}" type="slidenum">
              <a:rPr lang="en-GB" smtClean="0"/>
              <a:t>69</a:t>
            </a:fld>
            <a:endParaRPr lang="en-GB"/>
          </a:p>
        </p:txBody>
      </p:sp>
    </p:spTree>
    <p:extLst>
      <p:ext uri="{BB962C8B-B14F-4D97-AF65-F5344CB8AC3E}">
        <p14:creationId xmlns:p14="http://schemas.microsoft.com/office/powerpoint/2010/main" val="130126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hlinkClick r:id="rId2" action="ppaction://hlinksldjump"/>
          </p:cNvPr>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a:hlinkClick r:id="rId3" action="ppaction://hlinksldjump"/>
          </p:cNvPr>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hlinkClick r:id="rId4" action="ppaction://hlinksldjump"/>
          </p:cNvPr>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Persuasive Negotiation Skills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112556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Negotiation is key to everyday business and the ability to negotiate effectively in a wide range of business contexts is crucial. This involves securing the best outcome for both parties and protecting valued relationships.</a:t>
            </a:r>
          </a:p>
        </p:txBody>
      </p:sp>
      <p:sp>
        <p:nvSpPr>
          <p:cNvPr id="17" name="TextBox 16"/>
          <p:cNvSpPr txBox="1"/>
          <p:nvPr/>
        </p:nvSpPr>
        <p:spPr>
          <a:xfrm>
            <a:off x="400942" y="2167039"/>
            <a:ext cx="11245066" cy="2231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is aimed at individuals who are looking to improve their negotiation skills to enable and facilitate decisions that achieve win-win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various approaches to negotiation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Structure negotiations for effectiveness and to achieve win-win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and develop the interpersonal skills crucial to negotiating proactively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Identify and utilise a number of effective negotiation tactics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Establish the skills to understand what all the involved parties want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Construct flexible negotiation solutions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Use positioning and phrasing to directly affect the outcome of negotiations.</a:t>
            </a:r>
          </a:p>
        </p:txBody>
      </p:sp>
      <p:pic>
        <p:nvPicPr>
          <p:cNvPr id="20" name="Picture 19"/>
          <p:cNvPicPr>
            <a:picLocks noChangeAspect="1"/>
          </p:cNvPicPr>
          <p:nvPr/>
        </p:nvPicPr>
        <p:blipFill>
          <a:blip r:embed="rId5">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DURATION                                                         PRE-REQUISITES		                                       COST*</a:t>
            </a:r>
          </a:p>
          <a:p>
            <a:pPr>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2 days</a:t>
            </a:r>
            <a:r>
              <a:rPr lang="en-GB" sz="1400">
                <a:solidFill>
                  <a:srgbClr val="FFFFFF"/>
                </a:solidFill>
                <a:latin typeface="Calibri" panose="020F0502020204030204"/>
              </a:rPr>
              <a:t>                                                                                                                                                                       From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£1,120 per person</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a:p>
            <a:pPr>
              <a:defRPr/>
            </a:pPr>
            <a:r>
              <a:rPr lang="en-US">
                <a:solidFill>
                  <a:srgbClr val="FFFFFF"/>
                </a:solidFill>
                <a:latin typeface="Calibri" panose="020F0502020204030204"/>
              </a:rPr>
              <a:t>                                                                                                                                       </a:t>
            </a:r>
            <a:r>
              <a:rPr lang="en-US" sz="1400">
                <a:solidFill>
                  <a:srgbClr val="FFFFFF"/>
                </a:solidFill>
                <a:latin typeface="Calibri" panose="020F0502020204030204"/>
              </a:rPr>
              <a:t>F</a:t>
            </a:r>
            <a:r>
              <a:rPr lang="en-GB" sz="1400">
                <a:solidFill>
                  <a:srgbClr val="FFFFFF"/>
                </a:solidFill>
                <a:latin typeface="Calibri" panose="020F0502020204030204"/>
              </a:rPr>
              <a:t>or group bookings </a:t>
            </a:r>
            <a:r>
              <a:rPr lang="en-GB" sz="1400" err="1">
                <a:solidFill>
                  <a:srgbClr val="FFFFFF"/>
                </a:solidFill>
                <a:latin typeface="Calibri" panose="020F0502020204030204"/>
              </a:rPr>
              <a:t>p.o.a</a:t>
            </a:r>
            <a:r>
              <a:rPr lang="en-US" sz="1400">
                <a:solidFill>
                  <a:srgbClr val="FFFFFF"/>
                </a:solidFill>
                <a:latin typeface="Calibri" panose="020F0502020204030204"/>
              </a:rPr>
              <a:t>                             </a:t>
            </a:r>
            <a:endPar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20">
            <a:hlinkClick r:id="rId4"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4" action="ppaction://hlinksldjump"/>
          </p:cNvPr>
          <p:cNvPicPr>
            <a:picLocks noChangeAspect="1"/>
          </p:cNvPicPr>
          <p:nvPr/>
        </p:nvPicPr>
        <p:blipFill>
          <a:blip r:embed="rId5">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5BC6AC86-985F-8B1D-643C-301CE07CD74B}"/>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EB9D0AE8-4856-43E5-2BC8-153FC041EF19}"/>
              </a:ext>
            </a:extLst>
          </p:cNvPr>
          <p:cNvSpPr>
            <a:spLocks noGrp="1"/>
          </p:cNvSpPr>
          <p:nvPr>
            <p:ph type="sldNum" sz="quarter" idx="12"/>
          </p:nvPr>
        </p:nvSpPr>
        <p:spPr/>
        <p:txBody>
          <a:bodyPr/>
          <a:lstStyle/>
          <a:p>
            <a:fld id="{9F83D49E-CAEC-45A8-9C29-E3755C42201B}" type="slidenum">
              <a:rPr lang="en-GB" smtClean="0"/>
              <a:t>7</a:t>
            </a:fld>
            <a:endParaRPr lang="en-GB"/>
          </a:p>
        </p:txBody>
      </p:sp>
    </p:spTree>
    <p:extLst>
      <p:ext uri="{BB962C8B-B14F-4D97-AF65-F5344CB8AC3E}">
        <p14:creationId xmlns:p14="http://schemas.microsoft.com/office/powerpoint/2010/main" val="4251926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2" y="44357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Unconscious (implicit) bias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58244"/>
            <a:ext cx="11158685"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aim of this training is to help delegates become aware of any biases they are currently unaware of, and to challenge them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understanding how unconscious bias 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recognising and acknowledging their own hidden preferences, assumptions and biases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knowing how to think more critically and consciously when making decisions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being aware of the dangers of prejudice and stereotyping other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looking at how unconscious bias affects decision making, working relationships and organisational culture.</a:t>
            </a:r>
            <a:endPar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2" y="2721234"/>
            <a:ext cx="11548995"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Analyse the danger behind the concepts of stereotypes for the workplace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Explore the implications behind discrimination in the workplace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Understand the cognitive processing behind the development of our values systems through examining a sociological &amp; psychological model behind the evolution of our values.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Analyse some our own lives and individual case studies to demonstrate some common types of Unconscious bias.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By identifying, challenging and reducing bias, management can create a more communicative, diverse and successful workforce.</a:t>
            </a:r>
            <a:endParaRPr kumimoji="0" lang="en-GB" sz="12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½ Day 		                               N/A                                                                                             £295 per person  |  £</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5DA28C3D-756B-B017-F210-FF10379CBD84}"/>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819EE3FA-8251-EA48-17B3-01168705A553}"/>
              </a:ext>
            </a:extLst>
          </p:cNvPr>
          <p:cNvSpPr>
            <a:spLocks noGrp="1"/>
          </p:cNvSpPr>
          <p:nvPr>
            <p:ph type="sldNum" sz="quarter" idx="12"/>
          </p:nvPr>
        </p:nvSpPr>
        <p:spPr/>
        <p:txBody>
          <a:bodyPr/>
          <a:lstStyle/>
          <a:p>
            <a:fld id="{9F83D49E-CAEC-45A8-9C29-E3755C42201B}" type="slidenum">
              <a:rPr lang="en-GB" smtClean="0"/>
              <a:t>70</a:t>
            </a:fld>
            <a:endParaRPr lang="en-GB"/>
          </a:p>
        </p:txBody>
      </p:sp>
    </p:spTree>
    <p:extLst>
      <p:ext uri="{BB962C8B-B14F-4D97-AF65-F5344CB8AC3E}">
        <p14:creationId xmlns:p14="http://schemas.microsoft.com/office/powerpoint/2010/main" val="2673559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Unconscious bias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5868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Unconscious Bias training will give you the skills that you need to recognise your own prejudgements and learn how to manage them. It will explain the types of bias, how they can impact your life, and give you techniques to stop them from taking control. By the end of the training, you will be confident in identifying and overcoming your own implicit biases.</a:t>
            </a:r>
          </a:p>
        </p:txBody>
      </p:sp>
      <p:sp>
        <p:nvSpPr>
          <p:cNvPr id="17" name="TextBox 16"/>
          <p:cNvSpPr txBox="1"/>
          <p:nvPr/>
        </p:nvSpPr>
        <p:spPr>
          <a:xfrm>
            <a:off x="411575" y="2415908"/>
            <a:ext cx="11548995"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All.</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Understand the difference between unconscious bias, prejudice and stereotyping, and understand the different types of bias.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Be aware of the impact unconscious bias can have on the workplace, from recruitment to job progression and marketing.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Develop the skills needed to overcome unconscious bias by understanding how to consciously make changes and break old habits.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1-2 hours                                                            N/A                                                                                             £95 per person  |  £  group booking</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F6933CE6-2531-93A2-327C-795D25C9616C}"/>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7FBFA786-2FB7-1CAD-C897-361CAF45E74C}"/>
              </a:ext>
            </a:extLst>
          </p:cNvPr>
          <p:cNvSpPr>
            <a:spLocks noGrp="1"/>
          </p:cNvSpPr>
          <p:nvPr>
            <p:ph type="sldNum" sz="quarter" idx="12"/>
          </p:nvPr>
        </p:nvSpPr>
        <p:spPr/>
        <p:txBody>
          <a:bodyPr/>
          <a:lstStyle/>
          <a:p>
            <a:fld id="{9F83D49E-CAEC-45A8-9C29-E3755C42201B}" type="slidenum">
              <a:rPr lang="en-GB" smtClean="0"/>
              <a:t>71</a:t>
            </a:fld>
            <a:endParaRPr lang="en-GB"/>
          </a:p>
        </p:txBody>
      </p:sp>
    </p:spTree>
    <p:extLst>
      <p:ext uri="{BB962C8B-B14F-4D97-AF65-F5344CB8AC3E}">
        <p14:creationId xmlns:p14="http://schemas.microsoft.com/office/powerpoint/2010/main" val="3765894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3"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4"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Emotional Intelligence</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25569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will help you to really understand what emotional intelligence (EQ) is and why it is such an important skill in the workplace. You will explore the four pillars of EQ and some of the key skills that support them; including recognising and managing your own emotions, changing your instinctive response to an event, demonstrating empathy and building rapport through effective verbal and non-verbal communication.</a:t>
            </a:r>
            <a:endPar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49920" y="2347027"/>
            <a:ext cx="11548995"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session is suitable for anyone who would like to develop their understanding of emotional intelligence (EQ) to help manage emotions, increase self-awareness and build stronger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State the meaning and origin of Emotional Intelligence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Evaluate the values and beliefs that trigger an emotional response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Apply techniques to positively manage emotional responses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Draw on personal motivations to improve your drive and commitment </a:t>
            </a: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5">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1904749"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2 x 3 hour virtual session                                                                                                                                                             £625 per person  |  £4,925 group booking                                                                                                  6-8 hours on-demand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30 mins coaching (optional extra for teams)                 </a:t>
            </a: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1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985601" y="3508225"/>
            <a:ext cx="6096000" cy="1384995"/>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Identify and challenge your self-limiting beliefs Interpret other peoples‘ emotions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Use communication skills to demonstrate empathy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Identify the different social styles and the impact they have on relationship building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6" action="ppaction://hlinksldjump"/>
          </p:cNvPr>
          <p:cNvPicPr>
            <a:picLocks noChangeAspect="1"/>
          </p:cNvPicPr>
          <p:nvPr/>
        </p:nvPicPr>
        <p:blipFill>
          <a:blip r:embed="rId5">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4994D859-D33F-1055-74B9-4D5737F6F20C}"/>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AC64DABC-D762-23DA-B752-32B5B4167EF8}"/>
              </a:ext>
            </a:extLst>
          </p:cNvPr>
          <p:cNvSpPr>
            <a:spLocks noGrp="1"/>
          </p:cNvSpPr>
          <p:nvPr>
            <p:ph type="sldNum" sz="quarter" idx="12"/>
          </p:nvPr>
        </p:nvSpPr>
        <p:spPr/>
        <p:txBody>
          <a:bodyPr/>
          <a:lstStyle/>
          <a:p>
            <a:fld id="{9F83D49E-CAEC-45A8-9C29-E3755C42201B}" type="slidenum">
              <a:rPr lang="en-GB" smtClean="0"/>
              <a:t>72</a:t>
            </a:fld>
            <a:endParaRPr lang="en-GB"/>
          </a:p>
        </p:txBody>
      </p:sp>
    </p:spTree>
    <p:extLst>
      <p:ext uri="{BB962C8B-B14F-4D97-AF65-F5344CB8AC3E}">
        <p14:creationId xmlns:p14="http://schemas.microsoft.com/office/powerpoint/2010/main" val="32840613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Financial Acumen Courses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ounded Rectangle 35">
            <a:hlinkClick r:id="rId4"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5" action="ppaction://hlinksldjump"/>
          </p:cNvPr>
          <p:cNvSpPr txBox="1"/>
          <p:nvPr/>
        </p:nvSpPr>
        <p:spPr>
          <a:xfrm>
            <a:off x="2610160" y="1710375"/>
            <a:ext cx="133313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Finance for Non-Financial Managers</a:t>
            </a:r>
          </a:p>
        </p:txBody>
      </p:sp>
      <p:grpSp>
        <p:nvGrpSpPr>
          <p:cNvPr id="6" name="Group 5"/>
          <p:cNvGrpSpPr/>
          <p:nvPr/>
        </p:nvGrpSpPr>
        <p:grpSpPr>
          <a:xfrm>
            <a:off x="352016" y="1697070"/>
            <a:ext cx="1970238" cy="3885521"/>
            <a:chOff x="352016" y="1697070"/>
            <a:chExt cx="1970238" cy="3885521"/>
          </a:xfrm>
        </p:grpSpPr>
        <p:sp>
          <p:nvSpPr>
            <p:cNvPr id="37" name="Rounded Rectangle 36">
              <a:hlinkClick r:id="rId2"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6" action="ppaction://hlinksldjump"/>
            </p:cNvPr>
            <p:cNvSpPr txBox="1"/>
            <p:nvPr/>
          </p:nvSpPr>
          <p:spPr>
            <a:xfrm>
              <a:off x="502089" y="1843787"/>
              <a:ext cx="16914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Understanding Costs &amp; Budgets </a:t>
              </a:r>
            </a:p>
          </p:txBody>
        </p:sp>
        <p:sp>
          <p:nvSpPr>
            <p:cNvPr id="43" name="TextBox 42">
              <a:hlinkClick r:id="rId2" action="ppaction://hlinksldjump"/>
            </p:cNvPr>
            <p:cNvSpPr txBox="1"/>
            <p:nvPr/>
          </p:nvSpPr>
          <p:spPr>
            <a:xfrm>
              <a:off x="352016" y="3660732"/>
              <a:ext cx="1970238" cy="1892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Due to the amount of time we spend working and the inherent stresses and strains of the workplace, understanding how to identify and address mental health issues in the workplace is incredibly important. </a:t>
              </a:r>
            </a:p>
          </p:txBody>
        </p:sp>
      </p:grpSp>
      <p:sp>
        <p:nvSpPr>
          <p:cNvPr id="45" name="TextBox 44">
            <a:hlinkClick r:id="rId4" action="ppaction://hlinksldjump"/>
          </p:cNvPr>
          <p:cNvSpPr txBox="1"/>
          <p:nvPr/>
        </p:nvSpPr>
        <p:spPr>
          <a:xfrm>
            <a:off x="2365306" y="3972949"/>
            <a:ext cx="180130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Designed to introduce the participants to the key topics of finance.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7">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2" action="ppaction://hlinksldjump"/>
          </p:cNvPr>
          <p:cNvPicPr>
            <a:picLocks noChangeAspect="1"/>
          </p:cNvPicPr>
          <p:nvPr/>
        </p:nvPicPr>
        <p:blipFill>
          <a:blip r:embed="rId8">
            <a:clrChange>
              <a:clrFrom>
                <a:srgbClr val="000000"/>
              </a:clrFrom>
              <a:clrTo>
                <a:srgbClr val="000000">
                  <a:alpha val="0"/>
                </a:srgbClr>
              </a:clrTo>
            </a:clrChange>
          </a:blip>
          <a:stretch>
            <a:fillRect/>
          </a:stretch>
        </p:blipFill>
        <p:spPr>
          <a:xfrm>
            <a:off x="919299" y="2529683"/>
            <a:ext cx="796231" cy="796231"/>
          </a:xfrm>
          <a:prstGeom prst="rect">
            <a:avLst/>
          </a:prstGeom>
        </p:spPr>
      </p:pic>
      <p:pic>
        <p:nvPicPr>
          <p:cNvPr id="7" name="Picture 6">
            <a:hlinkClick r:id="rId4"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2800428" y="2529683"/>
            <a:ext cx="884964" cy="866025"/>
          </a:xfrm>
          <a:prstGeom prst="rect">
            <a:avLst/>
          </a:prstGeom>
        </p:spPr>
      </p:pic>
      <p:sp>
        <p:nvSpPr>
          <p:cNvPr id="28" name="Oval 27"/>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30" name="Picture 29">
            <a:hlinkClick r:id="rId10" action="ppaction://hlinksldjump"/>
          </p:cNvPr>
          <p:cNvPicPr>
            <a:picLocks noChangeAspect="1"/>
          </p:cNvPicPr>
          <p:nvPr/>
        </p:nvPicPr>
        <p:blipFill>
          <a:blip r:embed="rId7">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9" name="Footer Placeholder 8">
            <a:extLst>
              <a:ext uri="{FF2B5EF4-FFF2-40B4-BE49-F238E27FC236}">
                <a16:creationId xmlns:a16="http://schemas.microsoft.com/office/drawing/2014/main" id="{A8329349-3B20-76D7-3E9C-72831B1375E7}"/>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71F41BE2-77AD-B1C2-BC89-82E66DBDBF7F}"/>
              </a:ext>
            </a:extLst>
          </p:cNvPr>
          <p:cNvSpPr>
            <a:spLocks noGrp="1"/>
          </p:cNvSpPr>
          <p:nvPr>
            <p:ph type="sldNum" sz="quarter" idx="12"/>
          </p:nvPr>
        </p:nvSpPr>
        <p:spPr/>
        <p:txBody>
          <a:bodyPr/>
          <a:lstStyle/>
          <a:p>
            <a:fld id="{9F83D49E-CAEC-45A8-9C29-E3755C42201B}" type="slidenum">
              <a:rPr lang="en-GB" smtClean="0"/>
              <a:t>73</a:t>
            </a:fld>
            <a:endParaRPr lang="en-GB"/>
          </a:p>
        </p:txBody>
      </p:sp>
    </p:spTree>
    <p:extLst>
      <p:ext uri="{BB962C8B-B14F-4D97-AF65-F5344CB8AC3E}">
        <p14:creationId xmlns:p14="http://schemas.microsoft.com/office/powerpoint/2010/main" val="15975983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Understanding Costs and Budgets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99763"/>
            <a:ext cx="11226799"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We all have mental health, just like we all have physical health. And just like physical health, when we neglect our mental health, we put ourselves at risk of unnecessary suffering. Due to the amount of time we spend working and the inherent stresses and strains of the workplace, understanding how to identify and address mental health issues in the workplace is incredibly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2543773"/>
            <a:ext cx="11245066" cy="20467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For anyone who wishes to focus on mental health and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Identify how budgets are put together and your role in the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Define types of forecasting to utilise the best approach for your budget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Manage financial performance, by understanding variances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310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1 x 3 hour virtual sessions                                                   N/A			                                                                                                                                                                                                                       6-8 hours on-demand learning                                                                                                                                                                                                                                                            30 minutes coaching (optional extra for teams)  </a:t>
            </a: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A3F3987F-AAE6-E51B-5C8B-8D59D3459D82}"/>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BEB5209F-732B-1D54-80C6-B768653BFDBA}"/>
              </a:ext>
            </a:extLst>
          </p:cNvPr>
          <p:cNvSpPr>
            <a:spLocks noGrp="1"/>
          </p:cNvSpPr>
          <p:nvPr>
            <p:ph type="sldNum" sz="quarter" idx="12"/>
          </p:nvPr>
        </p:nvSpPr>
        <p:spPr/>
        <p:txBody>
          <a:bodyPr/>
          <a:lstStyle/>
          <a:p>
            <a:fld id="{9F83D49E-CAEC-45A8-9C29-E3755C42201B}" type="slidenum">
              <a:rPr lang="en-GB" smtClean="0"/>
              <a:t>74</a:t>
            </a:fld>
            <a:endParaRPr lang="en-GB"/>
          </a:p>
        </p:txBody>
      </p:sp>
    </p:spTree>
    <p:extLst>
      <p:ext uri="{BB962C8B-B14F-4D97-AF65-F5344CB8AC3E}">
        <p14:creationId xmlns:p14="http://schemas.microsoft.com/office/powerpoint/2010/main" val="11646569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Finance for non-finance managers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45937"/>
            <a:ext cx="11226799"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is delivered as a one-day intensive workshop, designed to introduce the participants to the key topics of finance.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1786712"/>
            <a:ext cx="11245066" cy="3462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It is for those who are from non-financial backgrounds who need to know more about finance within a business for their current job role or the next.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Sources of finance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Basics of accounting concepts and principles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Documents used within a business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Managements accounts – how they are structured and used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Use of budgets within a business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Management of working capital and difficulties faced by operational managers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The concepts of fixed/variable costs, breakeven analysis, gross margin/contribution/marginal costs, the cost/price/volume relationship and variation of profitability by product and by customer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Key financial indicators: profitability, liquidity etc.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E4C77"/>
                </a:solidFill>
                <a:effectLst/>
                <a:uLnTx/>
                <a:uFillTx/>
                <a:latin typeface="Calibri" panose="020F0502020204030204"/>
                <a:ea typeface="+mn-ea"/>
                <a:cs typeface="+mn-cs"/>
              </a:rPr>
              <a:t>Application of the knowledge within your own role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8463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1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C0E8A0F9-70CB-E6E4-625E-340CD63F2E14}"/>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67E01E1B-65E6-D92D-5484-E57D28F3C0A4}"/>
              </a:ext>
            </a:extLst>
          </p:cNvPr>
          <p:cNvSpPr>
            <a:spLocks noGrp="1"/>
          </p:cNvSpPr>
          <p:nvPr>
            <p:ph type="sldNum" sz="quarter" idx="12"/>
          </p:nvPr>
        </p:nvSpPr>
        <p:spPr/>
        <p:txBody>
          <a:bodyPr/>
          <a:lstStyle/>
          <a:p>
            <a:fld id="{9F83D49E-CAEC-45A8-9C29-E3755C42201B}" type="slidenum">
              <a:rPr lang="en-GB" smtClean="0"/>
              <a:t>75</a:t>
            </a:fld>
            <a:endParaRPr lang="en-GB"/>
          </a:p>
        </p:txBody>
      </p:sp>
    </p:spTree>
    <p:extLst>
      <p:ext uri="{BB962C8B-B14F-4D97-AF65-F5344CB8AC3E}">
        <p14:creationId xmlns:p14="http://schemas.microsoft.com/office/powerpoint/2010/main" val="28695791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hlinkClick r:id="rId2" action="ppaction://hlinksldjump"/>
          </p:cNvPr>
          <p:cNvSpPr/>
          <p:nvPr/>
        </p:nvSpPr>
        <p:spPr>
          <a:xfrm>
            <a:off x="10076610" y="1697067"/>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3"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 action="ppaction://hlinkshowjump?jump=previousslide"/>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Health &amp; Safety Courses</a:t>
            </a: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4" action="ppaction://hlinksldjump"/>
          </p:cNvPr>
          <p:cNvSpPr/>
          <p:nvPr/>
        </p:nvSpPr>
        <p:spPr>
          <a:xfrm>
            <a:off x="8134568" y="1710201"/>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5" action="ppaction://hlinksldjump"/>
          </p:cNvPr>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6"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7"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7" action="ppaction://hlinksldjump"/>
          </p:cNvPr>
          <p:cNvSpPr txBox="1"/>
          <p:nvPr/>
        </p:nvSpPr>
        <p:spPr>
          <a:xfrm>
            <a:off x="2414904" y="1838548"/>
            <a:ext cx="17255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Cat &amp; </a:t>
            </a:r>
            <a:r>
              <a:rPr kumimoji="0" lang="en-GB" sz="1400" b="0" i="0" u="none" strike="noStrike" kern="1200" cap="none" spc="0" normalizeH="0" baseline="0" noProof="0" err="1">
                <a:ln>
                  <a:noFill/>
                </a:ln>
                <a:solidFill>
                  <a:srgbClr val="2E4C77"/>
                </a:solidFill>
                <a:effectLst/>
                <a:uLnTx/>
                <a:uFillTx/>
                <a:latin typeface="Calibri" panose="020F0502020204030204"/>
                <a:ea typeface="+mn-ea"/>
                <a:cs typeface="+mn-cs"/>
              </a:rPr>
              <a:t>Genny</a:t>
            </a: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Classroom + Virtual</a:t>
            </a:r>
          </a:p>
        </p:txBody>
      </p:sp>
      <p:sp>
        <p:nvSpPr>
          <p:cNvPr id="39" name="TextBox 38">
            <a:hlinkClick r:id="rId6" action="ppaction://hlinksldjump"/>
          </p:cNvPr>
          <p:cNvSpPr txBox="1"/>
          <p:nvPr/>
        </p:nvSpPr>
        <p:spPr>
          <a:xfrm>
            <a:off x="4242608" y="1836473"/>
            <a:ext cx="1817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Abrasive Wheels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Classroom+ Virtual</a:t>
            </a:r>
          </a:p>
        </p:txBody>
      </p:sp>
      <p:sp>
        <p:nvSpPr>
          <p:cNvPr id="40" name="TextBox 39">
            <a:hlinkClick r:id="rId5" action="ppaction://hlinksldjump"/>
          </p:cNvPr>
          <p:cNvSpPr txBox="1"/>
          <p:nvPr/>
        </p:nvSpPr>
        <p:spPr>
          <a:xfrm>
            <a:off x="6478408" y="2002649"/>
            <a:ext cx="129717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Rooftop Safety</a:t>
            </a:r>
          </a:p>
        </p:txBody>
      </p:sp>
      <p:sp>
        <p:nvSpPr>
          <p:cNvPr id="41" name="TextBox 40">
            <a:hlinkClick r:id="rId4" action="ppaction://hlinksldjump"/>
          </p:cNvPr>
          <p:cNvSpPr txBox="1"/>
          <p:nvPr/>
        </p:nvSpPr>
        <p:spPr>
          <a:xfrm>
            <a:off x="8364036" y="1988426"/>
            <a:ext cx="13331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PASMA</a:t>
            </a:r>
          </a:p>
        </p:txBody>
      </p:sp>
      <p:sp>
        <p:nvSpPr>
          <p:cNvPr id="42" name="TextBox 41">
            <a:hlinkClick r:id="rId2" action="ppaction://hlinksldjump"/>
          </p:cNvPr>
          <p:cNvSpPr txBox="1"/>
          <p:nvPr/>
        </p:nvSpPr>
        <p:spPr>
          <a:xfrm>
            <a:off x="10309849" y="1944049"/>
            <a:ext cx="13331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Mobile Towers</a:t>
            </a:r>
          </a:p>
        </p:txBody>
      </p:sp>
      <p:grpSp>
        <p:nvGrpSpPr>
          <p:cNvPr id="6" name="Group 5"/>
          <p:cNvGrpSpPr/>
          <p:nvPr/>
        </p:nvGrpSpPr>
        <p:grpSpPr>
          <a:xfrm>
            <a:off x="400942" y="1697070"/>
            <a:ext cx="1834395" cy="3885521"/>
            <a:chOff x="400942" y="1697070"/>
            <a:chExt cx="1834395" cy="3885521"/>
          </a:xfrm>
        </p:grpSpPr>
        <p:sp>
          <p:nvSpPr>
            <p:cNvPr id="37" name="Rounded Rectangle 36">
              <a:hlinkClick r:id="rId8"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8" action="ppaction://hlinksldjump"/>
            </p:cNvPr>
            <p:cNvSpPr txBox="1"/>
            <p:nvPr/>
          </p:nvSpPr>
          <p:spPr>
            <a:xfrm>
              <a:off x="651572" y="1822004"/>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Racking Inspection</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3" name="TextBox 42">
              <a:hlinkClick r:id="rId9" action="ppaction://hlinksldjump"/>
            </p:cNvPr>
            <p:cNvSpPr txBox="1"/>
            <p:nvPr/>
          </p:nvSpPr>
          <p:spPr>
            <a:xfrm>
              <a:off x="416764" y="3737676"/>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90-minute virtual session will help you transform dull facts and information into compelling and persuasive content through the power of storytelling. </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grpSp>
      <p:sp>
        <p:nvSpPr>
          <p:cNvPr id="45" name="TextBox 44"/>
          <p:cNvSpPr txBox="1"/>
          <p:nvPr/>
        </p:nvSpPr>
        <p:spPr>
          <a:xfrm>
            <a:off x="2376077" y="3737676"/>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 practical and highly interactive virtual workshop designed to enable you to consider the purpose and outcomes from workplace communications.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6" name="TextBox 45"/>
          <p:cNvSpPr txBox="1"/>
          <p:nvPr/>
        </p:nvSpPr>
        <p:spPr>
          <a:xfrm>
            <a:off x="4230478" y="3765478"/>
            <a:ext cx="1942042"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This course focuses on the safe use of abrasive wheels, with the addition of pedestal grinders. Delegates will understand current legislation and safe wheel fitting procedures.</a:t>
            </a:r>
          </a:p>
        </p:txBody>
      </p:sp>
      <p:sp>
        <p:nvSpPr>
          <p:cNvPr id="49" name="TextBox 48"/>
          <p:cNvSpPr txBox="1"/>
          <p:nvPr/>
        </p:nvSpPr>
        <p:spPr>
          <a:xfrm>
            <a:off x="6242890" y="3845398"/>
            <a:ext cx="180130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This interactive and insightful workshop provides a sound foundation to the skill and qualities needed to turn opportunities into results.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0" name="TextBox 49"/>
          <p:cNvSpPr txBox="1"/>
          <p:nvPr/>
        </p:nvSpPr>
        <p:spPr>
          <a:xfrm>
            <a:off x="8077285" y="3953120"/>
            <a:ext cx="1962464"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PASMA course with practical training session and assessment covering the safe use of mobile access towers and low level access units.</a:t>
            </a: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p:cNvSpPr/>
          <p:nvPr/>
        </p:nvSpPr>
        <p:spPr>
          <a:xfrm>
            <a:off x="6499178" y="2416158"/>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8432643" y="2337869"/>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9" name="Oval 58"/>
          <p:cNvSpPr/>
          <p:nvPr/>
        </p:nvSpPr>
        <p:spPr>
          <a:xfrm>
            <a:off x="10365703" y="2346423"/>
            <a:ext cx="1289301" cy="1255123"/>
          </a:xfrm>
          <a:prstGeom prst="ellipse">
            <a:avLst/>
          </a:prstGeom>
          <a:solidFill>
            <a:srgbClr val="808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10">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8"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888053" y="2543847"/>
            <a:ext cx="841159" cy="841159"/>
          </a:xfrm>
          <a:prstGeom prst="rect">
            <a:avLst/>
          </a:prstGeom>
        </p:spPr>
      </p:pic>
      <p:pic>
        <p:nvPicPr>
          <p:cNvPr id="7" name="Picture 6">
            <a:hlinkClick r:id="rId7" action="ppaction://hlinksldjump"/>
          </p:cNvPr>
          <p:cNvPicPr>
            <a:picLocks noChangeAspect="1"/>
          </p:cNvPicPr>
          <p:nvPr/>
        </p:nvPicPr>
        <p:blipFill>
          <a:blip r:embed="rId12">
            <a:clrChange>
              <a:clrFrom>
                <a:srgbClr val="000000"/>
              </a:clrFrom>
              <a:clrTo>
                <a:srgbClr val="000000">
                  <a:alpha val="0"/>
                </a:srgbClr>
              </a:clrTo>
            </a:clrChange>
          </a:blip>
          <a:stretch>
            <a:fillRect/>
          </a:stretch>
        </p:blipFill>
        <p:spPr>
          <a:xfrm>
            <a:off x="2849671" y="2519736"/>
            <a:ext cx="869888" cy="869888"/>
          </a:xfrm>
          <a:prstGeom prst="rect">
            <a:avLst/>
          </a:prstGeom>
        </p:spPr>
      </p:pic>
      <p:pic>
        <p:nvPicPr>
          <p:cNvPr id="8" name="Picture 7">
            <a:hlinkClick r:id="rId6" action="ppaction://hlinksldjump"/>
          </p:cNvPr>
          <p:cNvPicPr>
            <a:picLocks noChangeAspect="1"/>
          </p:cNvPicPr>
          <p:nvPr/>
        </p:nvPicPr>
        <p:blipFill>
          <a:blip r:embed="rId13">
            <a:clrChange>
              <a:clrFrom>
                <a:srgbClr val="000000"/>
              </a:clrFrom>
              <a:clrTo>
                <a:srgbClr val="000000">
                  <a:alpha val="0"/>
                </a:srgbClr>
              </a:clrTo>
            </a:clrChange>
          </a:blip>
          <a:stretch>
            <a:fillRect/>
          </a:stretch>
        </p:blipFill>
        <p:spPr>
          <a:xfrm>
            <a:off x="4744403" y="2576082"/>
            <a:ext cx="898369" cy="898369"/>
          </a:xfrm>
          <a:prstGeom prst="rect">
            <a:avLst/>
          </a:prstGeom>
        </p:spPr>
      </p:pic>
      <p:pic>
        <p:nvPicPr>
          <p:cNvPr id="9" name="Picture 8">
            <a:hlinkClick r:id="rId5" action="ppaction://hlinksldjump"/>
          </p:cNvPr>
          <p:cNvPicPr>
            <a:picLocks noChangeAspect="1"/>
          </p:cNvPicPr>
          <p:nvPr/>
        </p:nvPicPr>
        <p:blipFill>
          <a:blip r:embed="rId14">
            <a:clrChange>
              <a:clrFrom>
                <a:srgbClr val="000000"/>
              </a:clrFrom>
              <a:clrTo>
                <a:srgbClr val="000000">
                  <a:alpha val="0"/>
                </a:srgbClr>
              </a:clrTo>
            </a:clrChange>
          </a:blip>
          <a:stretch>
            <a:fillRect/>
          </a:stretch>
        </p:blipFill>
        <p:spPr>
          <a:xfrm>
            <a:off x="6757368" y="2616007"/>
            <a:ext cx="756239" cy="864141"/>
          </a:xfrm>
          <a:prstGeom prst="rect">
            <a:avLst/>
          </a:prstGeom>
        </p:spPr>
      </p:pic>
      <p:pic>
        <p:nvPicPr>
          <p:cNvPr id="14" name="Picture 13">
            <a:hlinkClick r:id="rId2" action="ppaction://hlinksldjump"/>
          </p:cNvPr>
          <p:cNvPicPr>
            <a:picLocks noChangeAspect="1"/>
          </p:cNvPicPr>
          <p:nvPr/>
        </p:nvPicPr>
        <p:blipFill>
          <a:blip r:embed="rId15">
            <a:clrChange>
              <a:clrFrom>
                <a:srgbClr val="000000"/>
              </a:clrFrom>
              <a:clrTo>
                <a:srgbClr val="000000">
                  <a:alpha val="0"/>
                </a:srgbClr>
              </a:clrTo>
            </a:clrChange>
          </a:blip>
          <a:stretch>
            <a:fillRect/>
          </a:stretch>
        </p:blipFill>
        <p:spPr>
          <a:xfrm>
            <a:off x="10657350" y="2578006"/>
            <a:ext cx="791956" cy="791956"/>
          </a:xfrm>
          <a:prstGeom prst="rect">
            <a:avLst/>
          </a:prstGeom>
        </p:spPr>
      </p:pic>
      <p:sp>
        <p:nvSpPr>
          <p:cNvPr id="54" name="Oval 53"/>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 name="Picture 54">
            <a:hlinkClick r:id="rId16" action="ppaction://hlinksldjump"/>
          </p:cNvPr>
          <p:cNvPicPr>
            <a:picLocks noChangeAspect="1"/>
          </p:cNvPicPr>
          <p:nvPr/>
        </p:nvPicPr>
        <p:blipFill>
          <a:blip r:embed="rId10">
            <a:clrChange>
              <a:clrFrom>
                <a:srgbClr val="000000"/>
              </a:clrFrom>
              <a:clrTo>
                <a:srgbClr val="000000">
                  <a:alpha val="0"/>
                </a:srgbClr>
              </a:clrTo>
            </a:clrChange>
          </a:blip>
          <a:stretch>
            <a:fillRect/>
          </a:stretch>
        </p:blipFill>
        <p:spPr>
          <a:xfrm>
            <a:off x="8757119" y="502392"/>
            <a:ext cx="456142" cy="456142"/>
          </a:xfrm>
          <a:prstGeom prst="rect">
            <a:avLst/>
          </a:prstGeom>
        </p:spPr>
      </p:pic>
      <p:pic>
        <p:nvPicPr>
          <p:cNvPr id="57" name="Picture 56">
            <a:hlinkClick r:id="rId4" action="ppaction://hlinksldjump"/>
          </p:cNvPr>
          <p:cNvPicPr>
            <a:picLocks noChangeAspect="1"/>
          </p:cNvPicPr>
          <p:nvPr/>
        </p:nvPicPr>
        <p:blipFill>
          <a:blip r:embed="rId17">
            <a:clrChange>
              <a:clrFrom>
                <a:srgbClr val="000000"/>
              </a:clrFrom>
              <a:clrTo>
                <a:srgbClr val="000000">
                  <a:alpha val="0"/>
                </a:srgbClr>
              </a:clrTo>
            </a:clrChange>
          </a:blip>
          <a:stretch>
            <a:fillRect/>
          </a:stretch>
        </p:blipFill>
        <p:spPr>
          <a:xfrm>
            <a:off x="8698345" y="2670180"/>
            <a:ext cx="764739" cy="588491"/>
          </a:xfrm>
          <a:prstGeom prst="rect">
            <a:avLst/>
          </a:prstGeom>
        </p:spPr>
      </p:pic>
      <p:sp>
        <p:nvSpPr>
          <p:cNvPr id="12" name="Footer Placeholder 11">
            <a:extLst>
              <a:ext uri="{FF2B5EF4-FFF2-40B4-BE49-F238E27FC236}">
                <a16:creationId xmlns:a16="http://schemas.microsoft.com/office/drawing/2014/main" id="{C3DCF931-3E1A-333E-CE07-328F604567E5}"/>
              </a:ext>
            </a:extLst>
          </p:cNvPr>
          <p:cNvSpPr>
            <a:spLocks noGrp="1"/>
          </p:cNvSpPr>
          <p:nvPr>
            <p:ph type="ftr" sz="quarter" idx="11"/>
          </p:nvPr>
        </p:nvSpPr>
        <p:spPr/>
        <p:txBody>
          <a:bodyPr/>
          <a:lstStyle/>
          <a:p>
            <a:r>
              <a:rPr lang="en-GB"/>
              <a:t>Smart Training Potential</a:t>
            </a:r>
          </a:p>
        </p:txBody>
      </p:sp>
      <p:sp>
        <p:nvSpPr>
          <p:cNvPr id="13" name="Slide Number Placeholder 12">
            <a:extLst>
              <a:ext uri="{FF2B5EF4-FFF2-40B4-BE49-F238E27FC236}">
                <a16:creationId xmlns:a16="http://schemas.microsoft.com/office/drawing/2014/main" id="{9BCF9C26-2A9F-EE86-5A78-7B39FAA7BE64}"/>
              </a:ext>
            </a:extLst>
          </p:cNvPr>
          <p:cNvSpPr>
            <a:spLocks noGrp="1"/>
          </p:cNvSpPr>
          <p:nvPr>
            <p:ph type="sldNum" sz="quarter" idx="12"/>
          </p:nvPr>
        </p:nvSpPr>
        <p:spPr/>
        <p:txBody>
          <a:bodyPr/>
          <a:lstStyle/>
          <a:p>
            <a:fld id="{9F83D49E-CAEC-45A8-9C29-E3755C42201B}" type="slidenum">
              <a:rPr lang="en-GB" smtClean="0"/>
              <a:t>76</a:t>
            </a:fld>
            <a:endParaRPr lang="en-GB"/>
          </a:p>
        </p:txBody>
      </p:sp>
    </p:spTree>
    <p:extLst>
      <p:ext uri="{BB962C8B-B14F-4D97-AF65-F5344CB8AC3E}">
        <p14:creationId xmlns:p14="http://schemas.microsoft.com/office/powerpoint/2010/main" val="18808774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Health &amp; Safety Courses</a:t>
            </a: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2" action="ppaction://hlinksldjump"/>
          </p:cNvPr>
          <p:cNvSpPr/>
          <p:nvPr/>
        </p:nvSpPr>
        <p:spPr>
          <a:xfrm>
            <a:off x="8134568" y="1710201"/>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3" action="ppaction://hlinksldjump"/>
          </p:cNvPr>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4"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5"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5" action="ppaction://hlinksldjump"/>
          </p:cNvPr>
          <p:cNvSpPr txBox="1"/>
          <p:nvPr/>
        </p:nvSpPr>
        <p:spPr>
          <a:xfrm>
            <a:off x="2414904" y="1838548"/>
            <a:ext cx="17255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IPAF 3a+3b</a:t>
            </a:r>
          </a:p>
        </p:txBody>
      </p:sp>
      <p:sp>
        <p:nvSpPr>
          <p:cNvPr id="39" name="TextBox 38">
            <a:hlinkClick r:id="rId4" action="ppaction://hlinksldjump"/>
          </p:cNvPr>
          <p:cNvSpPr txBox="1"/>
          <p:nvPr/>
        </p:nvSpPr>
        <p:spPr>
          <a:xfrm>
            <a:off x="4199364" y="1857199"/>
            <a:ext cx="19711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CITB Site Management- SMSTS</a:t>
            </a:r>
          </a:p>
        </p:txBody>
      </p:sp>
      <p:sp>
        <p:nvSpPr>
          <p:cNvPr id="40" name="TextBox 39">
            <a:hlinkClick r:id="rId3" action="ppaction://hlinksldjump"/>
          </p:cNvPr>
          <p:cNvSpPr txBox="1"/>
          <p:nvPr/>
        </p:nvSpPr>
        <p:spPr>
          <a:xfrm>
            <a:off x="6478408" y="1921172"/>
            <a:ext cx="12971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Latchways Training</a:t>
            </a:r>
          </a:p>
        </p:txBody>
      </p:sp>
      <p:sp>
        <p:nvSpPr>
          <p:cNvPr id="41" name="TextBox 40">
            <a:hlinkClick r:id="rId2" action="ppaction://hlinksldjump"/>
          </p:cNvPr>
          <p:cNvSpPr txBox="1"/>
          <p:nvPr/>
        </p:nvSpPr>
        <p:spPr>
          <a:xfrm>
            <a:off x="8385197" y="1855163"/>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Health &amp; Safety Awareness</a:t>
            </a:r>
          </a:p>
        </p:txBody>
      </p:sp>
      <p:grpSp>
        <p:nvGrpSpPr>
          <p:cNvPr id="6" name="Group 5"/>
          <p:cNvGrpSpPr/>
          <p:nvPr/>
        </p:nvGrpSpPr>
        <p:grpSpPr>
          <a:xfrm>
            <a:off x="400942" y="1697070"/>
            <a:ext cx="1834395" cy="3885521"/>
            <a:chOff x="400942" y="1697070"/>
            <a:chExt cx="1834395" cy="3885521"/>
          </a:xfrm>
        </p:grpSpPr>
        <p:sp>
          <p:nvSpPr>
            <p:cNvPr id="37" name="Rounded Rectangle 36">
              <a:hlinkClick r:id="rId6"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6" action="ppaction://hlinksldjump"/>
            </p:cNvPr>
            <p:cNvSpPr txBox="1"/>
            <p:nvPr/>
          </p:nvSpPr>
          <p:spPr>
            <a:xfrm>
              <a:off x="607737" y="1798011"/>
              <a:ext cx="13331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IPAF Triple</a:t>
              </a:r>
            </a:p>
          </p:txBody>
        </p:sp>
      </p:grpSp>
      <p:sp>
        <p:nvSpPr>
          <p:cNvPr id="45" name="TextBox 44"/>
          <p:cNvSpPr txBox="1"/>
          <p:nvPr/>
        </p:nvSpPr>
        <p:spPr>
          <a:xfrm>
            <a:off x="442671" y="3693285"/>
            <a:ext cx="18013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A practical and highly interactive virtual workshop designed to enable you to consider the purpose and outcomes from workplace communications.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6" name="TextBox 45"/>
          <p:cNvSpPr txBox="1"/>
          <p:nvPr/>
        </p:nvSpPr>
        <p:spPr>
          <a:xfrm>
            <a:off x="4148479" y="3707998"/>
            <a:ext cx="2028359"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To give 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understanding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 delegate’s responsibilities and accountability for site safety, health and welfare, current health and safety legislation.</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9" name="TextBox 48"/>
          <p:cNvSpPr txBox="1"/>
          <p:nvPr/>
        </p:nvSpPr>
        <p:spPr>
          <a:xfrm>
            <a:off x="6143020" y="3869113"/>
            <a:ext cx="1983637"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Our comprehensive range of training courses are designed specifically to meet the tasks associated with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Latchways product range.</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p:cNvSpPr/>
          <p:nvPr/>
        </p:nvSpPr>
        <p:spPr>
          <a:xfrm>
            <a:off x="6499178" y="2416158"/>
            <a:ext cx="1289301" cy="1255123"/>
          </a:xfrm>
          <a:prstGeom prst="ellipse">
            <a:avLst/>
          </a:prstGeom>
          <a:solidFill>
            <a:srgbClr val="EBE452"/>
          </a:solidFill>
          <a:ln>
            <a:solidFill>
              <a:srgbClr val="EBE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8432643" y="2337869"/>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7">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6" action="ppaction://hlinksldjump"/>
          </p:cNvPr>
          <p:cNvPicPr>
            <a:picLocks noChangeAspect="1"/>
          </p:cNvPicPr>
          <p:nvPr/>
        </p:nvPicPr>
        <p:blipFill>
          <a:blip r:embed="rId8">
            <a:clrChange>
              <a:clrFrom>
                <a:srgbClr val="000000"/>
              </a:clrFrom>
              <a:clrTo>
                <a:srgbClr val="000000">
                  <a:alpha val="0"/>
                </a:srgbClr>
              </a:clrTo>
            </a:clrChange>
          </a:blip>
          <a:stretch>
            <a:fillRect/>
          </a:stretch>
        </p:blipFill>
        <p:spPr>
          <a:xfrm>
            <a:off x="760039" y="2471401"/>
            <a:ext cx="950055" cy="879917"/>
          </a:xfrm>
          <a:prstGeom prst="rect">
            <a:avLst/>
          </a:prstGeom>
        </p:spPr>
      </p:pic>
      <p:pic>
        <p:nvPicPr>
          <p:cNvPr id="7" name="Picture 6">
            <a:hlinkClick r:id="rId5"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2861260" y="2741326"/>
            <a:ext cx="764739" cy="588491"/>
          </a:xfrm>
          <a:prstGeom prst="rect">
            <a:avLst/>
          </a:prstGeom>
        </p:spPr>
      </p:pic>
      <p:pic>
        <p:nvPicPr>
          <p:cNvPr id="8" name="Picture 7">
            <a:hlinkClick r:id="rId4" action="ppaction://hlinksldjump"/>
          </p:cNvPr>
          <p:cNvPicPr>
            <a:picLocks noChangeAspect="1"/>
          </p:cNvPicPr>
          <p:nvPr/>
        </p:nvPicPr>
        <p:blipFill>
          <a:blip r:embed="rId10">
            <a:clrChange>
              <a:clrFrom>
                <a:srgbClr val="000000"/>
              </a:clrFrom>
              <a:clrTo>
                <a:srgbClr val="000000">
                  <a:alpha val="0"/>
                </a:srgbClr>
              </a:clrTo>
            </a:clrChange>
          </a:blip>
          <a:stretch>
            <a:fillRect/>
          </a:stretch>
        </p:blipFill>
        <p:spPr>
          <a:xfrm>
            <a:off x="4885874" y="2689349"/>
            <a:ext cx="598156" cy="664840"/>
          </a:xfrm>
          <a:prstGeom prst="rect">
            <a:avLst/>
          </a:prstGeom>
        </p:spPr>
      </p:pic>
      <p:pic>
        <p:nvPicPr>
          <p:cNvPr id="9" name="Picture 8">
            <a:hlinkClick r:id="rId3" action="ppaction://hlinksldjump"/>
          </p:cNvPr>
          <p:cNvPicPr>
            <a:picLocks noChangeAspect="1"/>
          </p:cNvPicPr>
          <p:nvPr/>
        </p:nvPicPr>
        <p:blipFill rotWithShape="1">
          <a:blip r:embed="rId11">
            <a:clrChange>
              <a:clrFrom>
                <a:srgbClr val="0B56A6"/>
              </a:clrFrom>
              <a:clrTo>
                <a:srgbClr val="0B56A6">
                  <a:alpha val="0"/>
                </a:srgbClr>
              </a:clrTo>
            </a:clrChange>
            <a:biLevel thresh="25000"/>
          </a:blip>
          <a:srcRect l="27470" t="11518" r="33190" b="14818"/>
          <a:stretch/>
        </p:blipFill>
        <p:spPr>
          <a:xfrm>
            <a:off x="6903235" y="2642224"/>
            <a:ext cx="480612" cy="899937"/>
          </a:xfrm>
          <a:prstGeom prst="rect">
            <a:avLst/>
          </a:prstGeom>
        </p:spPr>
      </p:pic>
      <p:pic>
        <p:nvPicPr>
          <p:cNvPr id="13" name="Picture 12">
            <a:hlinkClick r:id="rId2" action="ppaction://hlinksldjump"/>
          </p:cNvPr>
          <p:cNvPicPr>
            <a:picLocks noChangeAspect="1"/>
          </p:cNvPicPr>
          <p:nvPr/>
        </p:nvPicPr>
        <p:blipFill>
          <a:blip r:embed="rId12">
            <a:clrChange>
              <a:clrFrom>
                <a:srgbClr val="000000"/>
              </a:clrFrom>
              <a:clrTo>
                <a:srgbClr val="000000">
                  <a:alpha val="0"/>
                </a:srgbClr>
              </a:clrTo>
            </a:clrChange>
          </a:blip>
          <a:stretch>
            <a:fillRect/>
          </a:stretch>
        </p:blipFill>
        <p:spPr>
          <a:xfrm>
            <a:off x="8513906" y="2425460"/>
            <a:ext cx="1126773" cy="1126773"/>
          </a:xfrm>
          <a:prstGeom prst="rect">
            <a:avLst/>
          </a:prstGeom>
        </p:spPr>
      </p:pic>
      <p:sp>
        <p:nvSpPr>
          <p:cNvPr id="42" name="Rounded Rectangle 41">
            <a:hlinkClick r:id="rId13" action="ppaction://hlinksldjump"/>
          </p:cNvPr>
          <p:cNvSpPr/>
          <p:nvPr/>
        </p:nvSpPr>
        <p:spPr>
          <a:xfrm>
            <a:off x="10016408" y="1710201"/>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4" name="TextBox 53"/>
          <p:cNvSpPr txBox="1"/>
          <p:nvPr/>
        </p:nvSpPr>
        <p:spPr>
          <a:xfrm>
            <a:off x="9954660" y="3895117"/>
            <a:ext cx="1959791" cy="138499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Our courses offer a practical, hands-on approach that delivers the skills and confidence to use First Aid skills in a </a:t>
            </a:r>
            <a:r>
              <a:rPr lang="en-GB" sz="1400">
                <a:solidFill>
                  <a:srgbClr val="2E4C77"/>
                </a:solidFill>
                <a:latin typeface="Calibri" panose="020F0502020204030204"/>
              </a:rPr>
              <a:t>real-life</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situation.</a:t>
            </a:r>
          </a:p>
        </p:txBody>
      </p:sp>
      <p:sp>
        <p:nvSpPr>
          <p:cNvPr id="57" name="TextBox 56">
            <a:hlinkClick r:id="rId13" action="ppaction://hlinksldjump"/>
          </p:cNvPr>
          <p:cNvSpPr txBox="1"/>
          <p:nvPr/>
        </p:nvSpPr>
        <p:spPr>
          <a:xfrm>
            <a:off x="10189383" y="1880949"/>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Emergency First Aid at Work</a:t>
            </a:r>
          </a:p>
        </p:txBody>
      </p:sp>
      <p:sp>
        <p:nvSpPr>
          <p:cNvPr id="59" name="Oval 58"/>
          <p:cNvSpPr/>
          <p:nvPr/>
        </p:nvSpPr>
        <p:spPr>
          <a:xfrm>
            <a:off x="10262773" y="2354027"/>
            <a:ext cx="1289301" cy="1255123"/>
          </a:xfrm>
          <a:prstGeom prst="ellipse">
            <a:avLst/>
          </a:prstGeom>
          <a:solidFill>
            <a:srgbClr val="808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12" name="Picture 11">
            <a:hlinkClick r:id="rId13" action="ppaction://hlinksldjump"/>
          </p:cNvPr>
          <p:cNvPicPr>
            <a:picLocks noChangeAspect="1"/>
          </p:cNvPicPr>
          <p:nvPr/>
        </p:nvPicPr>
        <p:blipFill rotWithShape="1">
          <a:blip r:embed="rId14">
            <a:clrChange>
              <a:clrFrom>
                <a:srgbClr val="231F1E"/>
              </a:clrFrom>
              <a:clrTo>
                <a:srgbClr val="231F1E">
                  <a:alpha val="0"/>
                </a:srgbClr>
              </a:clrTo>
            </a:clrChange>
          </a:blip>
          <a:srcRect l="15693" t="20578" r="14884" b="28259"/>
          <a:stretch/>
        </p:blipFill>
        <p:spPr>
          <a:xfrm>
            <a:off x="10594532" y="2731420"/>
            <a:ext cx="647439" cy="597544"/>
          </a:xfrm>
          <a:prstGeom prst="rect">
            <a:avLst/>
          </a:prstGeom>
        </p:spPr>
      </p:pic>
      <p:pic>
        <p:nvPicPr>
          <p:cNvPr id="61" name="Picture 60">
            <a:hlinkClick r:id="rId15" action="ppaction://hlinksldjump"/>
          </p:cNvPr>
          <p:cNvPicPr>
            <a:picLocks noChangeAspect="1"/>
          </p:cNvPicPr>
          <p:nvPr/>
        </p:nvPicPr>
        <p:blipFill>
          <a:blip r:embed="rId7">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62" name="Right Arrow 6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63" name="TextBox 62">
            <a:hlinkClick r:id="rId16" action="ppaction://hlinksldjump"/>
          </p:cNvPr>
          <p:cNvSpPr txBox="1"/>
          <p:nvPr/>
        </p:nvSpPr>
        <p:spPr>
          <a:xfrm>
            <a:off x="2260997" y="3718045"/>
            <a:ext cx="1959313"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IPAF Operator course with practical training session and assessment covering two powered access products - Mobile Vertical (3a) + Mobile Boom (3b).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4" name="Footer Placeholder 13">
            <a:extLst>
              <a:ext uri="{FF2B5EF4-FFF2-40B4-BE49-F238E27FC236}">
                <a16:creationId xmlns:a16="http://schemas.microsoft.com/office/drawing/2014/main" id="{581E1B53-63D2-95C8-D104-A9B172268111}"/>
              </a:ext>
            </a:extLst>
          </p:cNvPr>
          <p:cNvSpPr>
            <a:spLocks noGrp="1"/>
          </p:cNvSpPr>
          <p:nvPr>
            <p:ph type="ftr" sz="quarter" idx="11"/>
          </p:nvPr>
        </p:nvSpPr>
        <p:spPr/>
        <p:txBody>
          <a:bodyPr/>
          <a:lstStyle/>
          <a:p>
            <a:r>
              <a:rPr lang="en-GB"/>
              <a:t>Smart Training Potential</a:t>
            </a:r>
          </a:p>
        </p:txBody>
      </p:sp>
      <p:sp>
        <p:nvSpPr>
          <p:cNvPr id="15" name="Slide Number Placeholder 14">
            <a:extLst>
              <a:ext uri="{FF2B5EF4-FFF2-40B4-BE49-F238E27FC236}">
                <a16:creationId xmlns:a16="http://schemas.microsoft.com/office/drawing/2014/main" id="{CCB75020-984E-4062-A4CD-B48E6B763B25}"/>
              </a:ext>
            </a:extLst>
          </p:cNvPr>
          <p:cNvSpPr>
            <a:spLocks noGrp="1"/>
          </p:cNvSpPr>
          <p:nvPr>
            <p:ph type="sldNum" sz="quarter" idx="12"/>
          </p:nvPr>
        </p:nvSpPr>
        <p:spPr/>
        <p:txBody>
          <a:bodyPr/>
          <a:lstStyle/>
          <a:p>
            <a:fld id="{9F83D49E-CAEC-45A8-9C29-E3755C42201B}" type="slidenum">
              <a:rPr lang="en-GB" smtClean="0"/>
              <a:t>77</a:t>
            </a:fld>
            <a:endParaRPr lang="en-GB"/>
          </a:p>
        </p:txBody>
      </p:sp>
      <p:sp>
        <p:nvSpPr>
          <p:cNvPr id="2" name="TextBox 1">
            <a:extLst>
              <a:ext uri="{FF2B5EF4-FFF2-40B4-BE49-F238E27FC236}">
                <a16:creationId xmlns:a16="http://schemas.microsoft.com/office/drawing/2014/main" id="{BECBEEDE-B699-32D2-B65F-6822F1467B4D}"/>
              </a:ext>
            </a:extLst>
          </p:cNvPr>
          <p:cNvSpPr txBox="1"/>
          <p:nvPr/>
        </p:nvSpPr>
        <p:spPr>
          <a:xfrm>
            <a:off x="8153400" y="3609975"/>
            <a:ext cx="174307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1400">
                <a:solidFill>
                  <a:srgbClr val="2E4C77"/>
                </a:solidFill>
                <a:latin typeface="Calibri" panose="020F0502020204030204"/>
              </a:rPr>
              <a:t>CITB accredited. Given the knowledge to identify individual responsibilities for looking after themselves and others and what the employer’s duties are.</a:t>
            </a:r>
          </a:p>
        </p:txBody>
      </p:sp>
    </p:spTree>
    <p:extLst>
      <p:ext uri="{BB962C8B-B14F-4D97-AF65-F5344CB8AC3E}">
        <p14:creationId xmlns:p14="http://schemas.microsoft.com/office/powerpoint/2010/main" val="25961335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Health &amp; Safety Courses</a:t>
            </a: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2" action="ppaction://hlinksldjump"/>
          </p:cNvPr>
          <p:cNvSpPr/>
          <p:nvPr/>
        </p:nvSpPr>
        <p:spPr>
          <a:xfrm>
            <a:off x="8134568" y="1710201"/>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3" action="ppaction://hlinksldjump"/>
          </p:cNvPr>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4"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5"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5" action="ppaction://hlinksldjump"/>
          </p:cNvPr>
          <p:cNvSpPr txBox="1"/>
          <p:nvPr/>
        </p:nvSpPr>
        <p:spPr>
          <a:xfrm>
            <a:off x="2414904" y="1838548"/>
            <a:ext cx="17255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First Aid at Work (Refresher)</a:t>
            </a:r>
          </a:p>
        </p:txBody>
      </p:sp>
      <p:sp>
        <p:nvSpPr>
          <p:cNvPr id="39" name="TextBox 38">
            <a:hlinkClick r:id="rId4" action="ppaction://hlinksldjump"/>
          </p:cNvPr>
          <p:cNvSpPr txBox="1"/>
          <p:nvPr/>
        </p:nvSpPr>
        <p:spPr>
          <a:xfrm>
            <a:off x="4199364" y="1857199"/>
            <a:ext cx="19711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First Aid for Appointed Persons</a:t>
            </a:r>
          </a:p>
        </p:txBody>
      </p:sp>
      <p:sp>
        <p:nvSpPr>
          <p:cNvPr id="40" name="TextBox 39">
            <a:hlinkClick r:id="rId3" action="ppaction://hlinksldjump"/>
          </p:cNvPr>
          <p:cNvSpPr txBox="1"/>
          <p:nvPr/>
        </p:nvSpPr>
        <p:spPr>
          <a:xfrm>
            <a:off x="6478408" y="1921172"/>
            <a:ext cx="129717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Fire Warden</a:t>
            </a:r>
          </a:p>
        </p:txBody>
      </p:sp>
      <p:sp>
        <p:nvSpPr>
          <p:cNvPr id="41" name="TextBox 40">
            <a:hlinkClick r:id="rId2" action="ppaction://hlinksldjump"/>
          </p:cNvPr>
          <p:cNvSpPr txBox="1"/>
          <p:nvPr/>
        </p:nvSpPr>
        <p:spPr>
          <a:xfrm>
            <a:off x="8070241" y="1807444"/>
            <a:ext cx="20636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Health and Safety for Employees (eLearning)</a:t>
            </a:r>
          </a:p>
        </p:txBody>
      </p:sp>
      <p:grpSp>
        <p:nvGrpSpPr>
          <p:cNvPr id="6" name="Group 5"/>
          <p:cNvGrpSpPr/>
          <p:nvPr/>
        </p:nvGrpSpPr>
        <p:grpSpPr>
          <a:xfrm>
            <a:off x="400942" y="1697070"/>
            <a:ext cx="1834395" cy="3885521"/>
            <a:chOff x="400942" y="1697070"/>
            <a:chExt cx="1834395" cy="3885521"/>
          </a:xfrm>
        </p:grpSpPr>
        <p:sp>
          <p:nvSpPr>
            <p:cNvPr id="37" name="Rounded Rectangle 36">
              <a:hlinkClick r:id="rId6"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6" action="ppaction://hlinksldjump"/>
            </p:cNvPr>
            <p:cNvSpPr txBox="1"/>
            <p:nvPr/>
          </p:nvSpPr>
          <p:spPr>
            <a:xfrm>
              <a:off x="607737" y="1808996"/>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First Aid at Work</a:t>
              </a:r>
            </a:p>
          </p:txBody>
        </p:sp>
      </p:grpSp>
      <p:sp>
        <p:nvSpPr>
          <p:cNvPr id="50" name="TextBox 49"/>
          <p:cNvSpPr txBox="1"/>
          <p:nvPr/>
        </p:nvSpPr>
        <p:spPr>
          <a:xfrm>
            <a:off x="8107459" y="3984896"/>
            <a:ext cx="193413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Ensure that staff members have the knowledge and skills they need to keep themselves safe while performing their duties.</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solidFill>
              <a:srgbClr val="81C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p:cNvSpPr/>
          <p:nvPr/>
        </p:nvSpPr>
        <p:spPr>
          <a:xfrm>
            <a:off x="6499178" y="2416158"/>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8432643" y="2337869"/>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7">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42" name="Rounded Rectangle 41">
            <a:hlinkClick r:id="rId8" action="ppaction://hlinksldjump"/>
          </p:cNvPr>
          <p:cNvSpPr/>
          <p:nvPr/>
        </p:nvSpPr>
        <p:spPr>
          <a:xfrm>
            <a:off x="10016408" y="1710201"/>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4" name="TextBox 53"/>
          <p:cNvSpPr txBox="1"/>
          <p:nvPr/>
        </p:nvSpPr>
        <p:spPr>
          <a:xfrm>
            <a:off x="9953709" y="4092617"/>
            <a:ext cx="1959791"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Provide delegates with an understanding of their responsibilities for managing the health and safety of their staff.</a:t>
            </a:r>
          </a:p>
        </p:txBody>
      </p:sp>
      <p:sp>
        <p:nvSpPr>
          <p:cNvPr id="57" name="TextBox 56">
            <a:hlinkClick r:id="rId8" action="ppaction://hlinksldjump"/>
          </p:cNvPr>
          <p:cNvSpPr txBox="1"/>
          <p:nvPr/>
        </p:nvSpPr>
        <p:spPr>
          <a:xfrm>
            <a:off x="10016408" y="1692527"/>
            <a:ext cx="179476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Health &amp; Safety Awareness for Managers</a:t>
            </a:r>
          </a:p>
        </p:txBody>
      </p:sp>
      <p:sp>
        <p:nvSpPr>
          <p:cNvPr id="59" name="Oval 58"/>
          <p:cNvSpPr/>
          <p:nvPr/>
        </p:nvSpPr>
        <p:spPr>
          <a:xfrm>
            <a:off x="10262773" y="2373277"/>
            <a:ext cx="1289301" cy="1255123"/>
          </a:xfrm>
          <a:prstGeom prst="ellipse">
            <a:avLst/>
          </a:prstGeom>
          <a:solidFill>
            <a:srgbClr val="808E99"/>
          </a:solidFill>
          <a:ln>
            <a:solidFill>
              <a:srgbClr val="808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12" name="Picture 11">
            <a:hlinkClick r:id="rId6" action="ppaction://hlinksldjump"/>
          </p:cNvPr>
          <p:cNvPicPr>
            <a:picLocks noChangeAspect="1"/>
          </p:cNvPicPr>
          <p:nvPr/>
        </p:nvPicPr>
        <p:blipFill>
          <a:blip r:embed="rId9">
            <a:clrChange>
              <a:clrFrom>
                <a:srgbClr val="000000"/>
              </a:clrFrom>
              <a:clrTo>
                <a:srgbClr val="000000">
                  <a:alpha val="0"/>
                </a:srgbClr>
              </a:clrTo>
            </a:clrChange>
          </a:blip>
          <a:stretch>
            <a:fillRect/>
          </a:stretch>
        </p:blipFill>
        <p:spPr>
          <a:xfrm>
            <a:off x="891163" y="2591239"/>
            <a:ext cx="874245" cy="748381"/>
          </a:xfrm>
          <a:prstGeom prst="rect">
            <a:avLst/>
          </a:prstGeom>
        </p:spPr>
      </p:pic>
      <p:pic>
        <p:nvPicPr>
          <p:cNvPr id="14" name="Picture 13">
            <a:hlinkClick r:id="rId4" action="ppaction://hlinksldjump"/>
          </p:cNvPr>
          <p:cNvPicPr>
            <a:picLocks noChangeAspect="1"/>
          </p:cNvPicPr>
          <p:nvPr/>
        </p:nvPicPr>
        <p:blipFill rotWithShape="1">
          <a:blip r:embed="rId10">
            <a:clrChange>
              <a:clrFrom>
                <a:srgbClr val="000000"/>
              </a:clrFrom>
              <a:clrTo>
                <a:srgbClr val="000000">
                  <a:alpha val="0"/>
                </a:srgbClr>
              </a:clrTo>
            </a:clrChange>
          </a:blip>
          <a:srcRect l="11170" t="6982" r="6585" b="15263"/>
          <a:stretch/>
        </p:blipFill>
        <p:spPr>
          <a:xfrm>
            <a:off x="4742731" y="2591239"/>
            <a:ext cx="926549" cy="875952"/>
          </a:xfrm>
          <a:prstGeom prst="rect">
            <a:avLst/>
          </a:prstGeom>
        </p:spPr>
      </p:pic>
      <p:pic>
        <p:nvPicPr>
          <p:cNvPr id="15" name="Picture 14">
            <a:hlinkClick r:id="rId5"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2858689" y="2649619"/>
            <a:ext cx="789285" cy="789285"/>
          </a:xfrm>
          <a:prstGeom prst="rect">
            <a:avLst/>
          </a:prstGeom>
        </p:spPr>
      </p:pic>
      <p:pic>
        <p:nvPicPr>
          <p:cNvPr id="16" name="Picture 15">
            <a:hlinkClick r:id="rId3" action="ppaction://hlinksldjump"/>
          </p:cNvPr>
          <p:cNvPicPr>
            <a:picLocks noChangeAspect="1"/>
          </p:cNvPicPr>
          <p:nvPr/>
        </p:nvPicPr>
        <p:blipFill>
          <a:blip r:embed="rId12">
            <a:clrChange>
              <a:clrFrom>
                <a:srgbClr val="000000"/>
              </a:clrFrom>
              <a:clrTo>
                <a:srgbClr val="000000">
                  <a:alpha val="0"/>
                </a:srgbClr>
              </a:clrTo>
            </a:clrChange>
          </a:blip>
          <a:stretch>
            <a:fillRect/>
          </a:stretch>
        </p:blipFill>
        <p:spPr>
          <a:xfrm>
            <a:off x="6685901" y="2591239"/>
            <a:ext cx="967611" cy="967611"/>
          </a:xfrm>
          <a:prstGeom prst="rect">
            <a:avLst/>
          </a:prstGeom>
        </p:spPr>
      </p:pic>
      <p:pic>
        <p:nvPicPr>
          <p:cNvPr id="17" name="Picture 16">
            <a:hlinkClick r:id="rId2" action="ppaction://hlinksldjump"/>
          </p:cNvPr>
          <p:cNvPicPr>
            <a:picLocks noChangeAspect="1"/>
          </p:cNvPicPr>
          <p:nvPr/>
        </p:nvPicPr>
        <p:blipFill rotWithShape="1">
          <a:blip r:embed="rId13">
            <a:clrChange>
              <a:clrFrom>
                <a:srgbClr val="000000"/>
              </a:clrFrom>
              <a:clrTo>
                <a:srgbClr val="000000">
                  <a:alpha val="0"/>
                </a:srgbClr>
              </a:clrTo>
            </a:clrChange>
          </a:blip>
          <a:srcRect l="10195" t="21536" r="8043" b="22679"/>
          <a:stretch/>
        </p:blipFill>
        <p:spPr>
          <a:xfrm>
            <a:off x="8432643" y="2564665"/>
            <a:ext cx="1319094" cy="872345"/>
          </a:xfrm>
          <a:prstGeom prst="rect">
            <a:avLst/>
          </a:prstGeom>
        </p:spPr>
      </p:pic>
      <p:pic>
        <p:nvPicPr>
          <p:cNvPr id="18" name="Picture 17">
            <a:hlinkClick r:id="rId8" action="ppaction://hlinksldjump"/>
          </p:cNvPr>
          <p:cNvPicPr>
            <a:picLocks noChangeAspect="1"/>
          </p:cNvPicPr>
          <p:nvPr/>
        </p:nvPicPr>
        <p:blipFill>
          <a:blip r:embed="rId14">
            <a:clrChange>
              <a:clrFrom>
                <a:srgbClr val="000000"/>
              </a:clrFrom>
              <a:clrTo>
                <a:srgbClr val="000000">
                  <a:alpha val="0"/>
                </a:srgbClr>
              </a:clrTo>
            </a:clrChange>
          </a:blip>
          <a:stretch>
            <a:fillRect/>
          </a:stretch>
        </p:blipFill>
        <p:spPr>
          <a:xfrm>
            <a:off x="10573444" y="2673443"/>
            <a:ext cx="698065" cy="698065"/>
          </a:xfrm>
          <a:prstGeom prst="rect">
            <a:avLst/>
          </a:prstGeom>
        </p:spPr>
      </p:pic>
      <p:pic>
        <p:nvPicPr>
          <p:cNvPr id="55" name="Picture 54">
            <a:hlinkClick r:id="rId15" action="ppaction://hlinksldjump"/>
          </p:cNvPr>
          <p:cNvPicPr>
            <a:picLocks noChangeAspect="1"/>
          </p:cNvPicPr>
          <p:nvPr/>
        </p:nvPicPr>
        <p:blipFill>
          <a:blip r:embed="rId7">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61" name="Right Arrow 60">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62" name="TextBox 61"/>
          <p:cNvSpPr txBox="1"/>
          <p:nvPr/>
        </p:nvSpPr>
        <p:spPr>
          <a:xfrm>
            <a:off x="434035" y="3798694"/>
            <a:ext cx="180130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It gives learners the skills and confidence to respond to a range of accidents and first aid emergencies they could encounter in the workplace</a:t>
            </a:r>
            <a:r>
              <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rPr>
              <a:t>. </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63" name="TextBox 62"/>
          <p:cNvSpPr txBox="1"/>
          <p:nvPr/>
        </p:nvSpPr>
        <p:spPr>
          <a:xfrm>
            <a:off x="2318566" y="3871431"/>
            <a:ext cx="188515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Refresh and update skills, in order to renew their certificate and continue to act as a workplace First Aider.</a:t>
            </a:r>
          </a:p>
        </p:txBody>
      </p:sp>
      <p:sp>
        <p:nvSpPr>
          <p:cNvPr id="64" name="TextBox 63"/>
          <p:cNvSpPr txBox="1"/>
          <p:nvPr/>
        </p:nvSpPr>
        <p:spPr>
          <a:xfrm>
            <a:off x="4184388" y="3816618"/>
            <a:ext cx="2001125"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Teaches the skills to recognise and treat a wider range of injuries and medical conditions, which are not covered in the first aid for appointed persons or emergency first aid at work courses. </a:t>
            </a:r>
          </a:p>
        </p:txBody>
      </p:sp>
      <p:sp>
        <p:nvSpPr>
          <p:cNvPr id="65" name="TextBox 64"/>
          <p:cNvSpPr txBox="1"/>
          <p:nvPr/>
        </p:nvSpPr>
        <p:spPr>
          <a:xfrm>
            <a:off x="6183748" y="3970505"/>
            <a:ext cx="190337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Includes the theory of combustion, causes of fire and the correct way to tackle a fire using the fire extinguishers available.</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22FEB5A3-B57E-BA37-3183-0C3EA603C343}"/>
              </a:ext>
            </a:extLst>
          </p:cNvPr>
          <p:cNvSpPr>
            <a:spLocks noGrp="1"/>
          </p:cNvSpPr>
          <p:nvPr>
            <p:ph type="ftr" sz="quarter" idx="11"/>
          </p:nvPr>
        </p:nvSpPr>
        <p:spPr/>
        <p:txBody>
          <a:bodyPr/>
          <a:lstStyle/>
          <a:p>
            <a:r>
              <a:rPr lang="en-GB"/>
              <a:t>Smart Training Potential</a:t>
            </a:r>
          </a:p>
        </p:txBody>
      </p:sp>
      <p:sp>
        <p:nvSpPr>
          <p:cNvPr id="8" name="Slide Number Placeholder 7">
            <a:extLst>
              <a:ext uri="{FF2B5EF4-FFF2-40B4-BE49-F238E27FC236}">
                <a16:creationId xmlns:a16="http://schemas.microsoft.com/office/drawing/2014/main" id="{5B22DD37-0FB5-7CEF-F7CB-B25E96CE3DE0}"/>
              </a:ext>
            </a:extLst>
          </p:cNvPr>
          <p:cNvSpPr>
            <a:spLocks noGrp="1"/>
          </p:cNvSpPr>
          <p:nvPr>
            <p:ph type="sldNum" sz="quarter" idx="12"/>
          </p:nvPr>
        </p:nvSpPr>
        <p:spPr/>
        <p:txBody>
          <a:bodyPr/>
          <a:lstStyle/>
          <a:p>
            <a:fld id="{9F83D49E-CAEC-45A8-9C29-E3755C42201B}" type="slidenum">
              <a:rPr lang="en-GB" smtClean="0"/>
              <a:t>78</a:t>
            </a:fld>
            <a:endParaRPr lang="en-GB"/>
          </a:p>
        </p:txBody>
      </p:sp>
    </p:spTree>
    <p:extLst>
      <p:ext uri="{BB962C8B-B14F-4D97-AF65-F5344CB8AC3E}">
        <p14:creationId xmlns:p14="http://schemas.microsoft.com/office/powerpoint/2010/main" val="38865567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79676" y="53797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Health &amp; Safety Courses</a:t>
            </a:r>
          </a:p>
        </p:txBody>
      </p:sp>
      <p:sp>
        <p:nvSpPr>
          <p:cNvPr id="48" name="Content Placeholder 2"/>
          <p:cNvSpPr txBox="1">
            <a:spLocks/>
          </p:cNvSpPr>
          <p:nvPr/>
        </p:nvSpPr>
        <p:spPr>
          <a:xfrm>
            <a:off x="508589" y="2316273"/>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3" name="Rounded Rectangle 32">
            <a:hlinkClick r:id="rId2" action="ppaction://hlinksldjump"/>
          </p:cNvPr>
          <p:cNvSpPr/>
          <p:nvPr/>
        </p:nvSpPr>
        <p:spPr>
          <a:xfrm>
            <a:off x="8134568" y="1710201"/>
            <a:ext cx="2023150"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4" name="Rounded Rectangle 33">
            <a:hlinkClick r:id="rId3" action="ppaction://hlinksldjump"/>
          </p:cNvPr>
          <p:cNvSpPr/>
          <p:nvPr/>
        </p:nvSpPr>
        <p:spPr>
          <a:xfrm>
            <a:off x="6209797" y="1697068"/>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5" name="Rounded Rectangle 34">
            <a:hlinkClick r:id="rId4" action="ppaction://hlinksldjump"/>
          </p:cNvPr>
          <p:cNvSpPr/>
          <p:nvPr/>
        </p:nvSpPr>
        <p:spPr>
          <a:xfrm>
            <a:off x="4267755" y="1697069"/>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6" name="Rounded Rectangle 35">
            <a:hlinkClick r:id="rId5" action="ppaction://hlinksldjump"/>
          </p:cNvPr>
          <p:cNvSpPr/>
          <p:nvPr/>
        </p:nvSpPr>
        <p:spPr>
          <a:xfrm>
            <a:off x="2325713"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8" name="TextBox 37">
            <a:hlinkClick r:id="rId5" action="ppaction://hlinksldjump"/>
          </p:cNvPr>
          <p:cNvSpPr txBox="1"/>
          <p:nvPr/>
        </p:nvSpPr>
        <p:spPr>
          <a:xfrm>
            <a:off x="2414904" y="1838548"/>
            <a:ext cx="17255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IOSH Managing Safely </a:t>
            </a:r>
          </a:p>
        </p:txBody>
      </p:sp>
      <p:sp>
        <p:nvSpPr>
          <p:cNvPr id="39" name="TextBox 38">
            <a:hlinkClick r:id="rId4" action="ppaction://hlinksldjump"/>
          </p:cNvPr>
          <p:cNvSpPr txBox="1"/>
          <p:nvPr/>
        </p:nvSpPr>
        <p:spPr>
          <a:xfrm>
            <a:off x="4199364" y="1857199"/>
            <a:ext cx="19711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IOSH Managing Safely (Refresher)</a:t>
            </a:r>
          </a:p>
        </p:txBody>
      </p:sp>
      <p:sp>
        <p:nvSpPr>
          <p:cNvPr id="40" name="TextBox 39">
            <a:hlinkClick r:id="rId3" action="ppaction://hlinksldjump"/>
          </p:cNvPr>
          <p:cNvSpPr txBox="1"/>
          <p:nvPr/>
        </p:nvSpPr>
        <p:spPr>
          <a:xfrm>
            <a:off x="6478408" y="1921172"/>
            <a:ext cx="12971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Mental Health First Aid</a:t>
            </a:r>
          </a:p>
        </p:txBody>
      </p:sp>
      <p:sp>
        <p:nvSpPr>
          <p:cNvPr id="41" name="TextBox 40">
            <a:hlinkClick r:id="rId2" action="ppaction://hlinksldjump"/>
          </p:cNvPr>
          <p:cNvSpPr txBox="1"/>
          <p:nvPr/>
        </p:nvSpPr>
        <p:spPr>
          <a:xfrm>
            <a:off x="8017947" y="1719178"/>
            <a:ext cx="225639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NEBOSH General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Certificate in Occupational Safety and Health </a:t>
            </a:r>
          </a:p>
        </p:txBody>
      </p:sp>
      <p:grpSp>
        <p:nvGrpSpPr>
          <p:cNvPr id="6" name="Group 5"/>
          <p:cNvGrpSpPr/>
          <p:nvPr/>
        </p:nvGrpSpPr>
        <p:grpSpPr>
          <a:xfrm>
            <a:off x="400942" y="1697070"/>
            <a:ext cx="1834395" cy="3885521"/>
            <a:chOff x="400942" y="1697070"/>
            <a:chExt cx="1834395" cy="3885521"/>
          </a:xfrm>
        </p:grpSpPr>
        <p:sp>
          <p:nvSpPr>
            <p:cNvPr id="37" name="Rounded Rectangle 36">
              <a:hlinkClick r:id="rId6" action="ppaction://hlinksldjump"/>
            </p:cNvPr>
            <p:cNvSpPr/>
            <p:nvPr/>
          </p:nvSpPr>
          <p:spPr>
            <a:xfrm>
              <a:off x="400942" y="1697070"/>
              <a:ext cx="1834395" cy="3885521"/>
            </a:xfrm>
            <a:prstGeom prst="roundRect">
              <a:avLst/>
            </a:prstGeom>
            <a:noFill/>
            <a:ln>
              <a:solidFill>
                <a:srgbClr val="4D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 name="TextBox 4">
              <a:hlinkClick r:id="rId6" action="ppaction://hlinksldjump"/>
            </p:cNvPr>
            <p:cNvSpPr txBox="1"/>
            <p:nvPr/>
          </p:nvSpPr>
          <p:spPr>
            <a:xfrm>
              <a:off x="607737" y="1808996"/>
              <a:ext cx="13331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IOSH Leading Safely (on-site)</a:t>
              </a:r>
            </a:p>
          </p:txBody>
        </p:sp>
      </p:grpSp>
      <p:sp>
        <p:nvSpPr>
          <p:cNvPr id="52" name="Oval 51"/>
          <p:cNvSpPr/>
          <p:nvPr/>
        </p:nvSpPr>
        <p:spPr>
          <a:xfrm>
            <a:off x="651572" y="2319877"/>
            <a:ext cx="1289301" cy="1255123"/>
          </a:xfrm>
          <a:prstGeom prst="ellipse">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3" name="Oval 52"/>
          <p:cNvSpPr/>
          <p:nvPr/>
        </p:nvSpPr>
        <p:spPr>
          <a:xfrm>
            <a:off x="2606320" y="2389308"/>
            <a:ext cx="1289301" cy="1255123"/>
          </a:xfrm>
          <a:prstGeom prst="ellipse">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4" name="Oval 43"/>
          <p:cNvSpPr/>
          <p:nvPr/>
        </p:nvSpPr>
        <p:spPr>
          <a:xfrm>
            <a:off x="4548938" y="2409401"/>
            <a:ext cx="1289301" cy="1255123"/>
          </a:xfrm>
          <a:prstGeom prst="ellipse">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6" name="Oval 55"/>
          <p:cNvSpPr/>
          <p:nvPr/>
        </p:nvSpPr>
        <p:spPr>
          <a:xfrm>
            <a:off x="6499178" y="2416158"/>
            <a:ext cx="1289301" cy="1255123"/>
          </a:xfrm>
          <a:prstGeom prst="ellipse">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58" name="Oval 57"/>
          <p:cNvSpPr/>
          <p:nvPr/>
        </p:nvSpPr>
        <p:spPr>
          <a:xfrm>
            <a:off x="8498248" y="2384705"/>
            <a:ext cx="1289301" cy="1255123"/>
          </a:xfrm>
          <a:prstGeom prst="ellipse">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60" name="Picture 59"/>
          <p:cNvPicPr>
            <a:picLocks noChangeAspect="1"/>
          </p:cNvPicPr>
          <p:nvPr/>
        </p:nvPicPr>
        <p:blipFill>
          <a:blip r:embed="rId7">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3" name="Picture 2">
            <a:hlinkClick r:id="rId6" action="ppaction://hlinksldjump"/>
          </p:cNvPr>
          <p:cNvPicPr>
            <a:picLocks noChangeAspect="1"/>
          </p:cNvPicPr>
          <p:nvPr/>
        </p:nvPicPr>
        <p:blipFill>
          <a:blip r:embed="rId8">
            <a:clrChange>
              <a:clrFrom>
                <a:srgbClr val="000000"/>
              </a:clrFrom>
              <a:clrTo>
                <a:srgbClr val="000000">
                  <a:alpha val="0"/>
                </a:srgbClr>
              </a:clrTo>
            </a:clrChange>
          </a:blip>
          <a:stretch>
            <a:fillRect/>
          </a:stretch>
        </p:blipFill>
        <p:spPr>
          <a:xfrm>
            <a:off x="929373" y="2509949"/>
            <a:ext cx="704459" cy="940569"/>
          </a:xfrm>
          <a:prstGeom prst="rect">
            <a:avLst/>
          </a:prstGeom>
        </p:spPr>
      </p:pic>
      <p:pic>
        <p:nvPicPr>
          <p:cNvPr id="7" name="Picture 6">
            <a:hlinkClick r:id="rId5" action="ppaction://hlinksldjump"/>
          </p:cNvPr>
          <p:cNvPicPr>
            <a:picLocks noChangeAspect="1"/>
          </p:cNvPicPr>
          <p:nvPr/>
        </p:nvPicPr>
        <p:blipFill rotWithShape="1">
          <a:blip r:embed="rId9">
            <a:clrChange>
              <a:clrFrom>
                <a:srgbClr val="000000"/>
              </a:clrFrom>
              <a:clrTo>
                <a:srgbClr val="000000">
                  <a:alpha val="0"/>
                </a:srgbClr>
              </a:clrTo>
            </a:clrChange>
          </a:blip>
          <a:srcRect l="10625" t="18257" r="10933" b="21552"/>
          <a:stretch/>
        </p:blipFill>
        <p:spPr>
          <a:xfrm>
            <a:off x="2799780" y="2662722"/>
            <a:ext cx="907726" cy="731520"/>
          </a:xfrm>
          <a:prstGeom prst="rect">
            <a:avLst/>
          </a:prstGeom>
        </p:spPr>
      </p:pic>
      <p:pic>
        <p:nvPicPr>
          <p:cNvPr id="8" name="Picture 7">
            <a:hlinkClick r:id="rId4" action="ppaction://hlinksldjump"/>
          </p:cNvPr>
          <p:cNvPicPr>
            <a:picLocks noChangeAspect="1"/>
          </p:cNvPicPr>
          <p:nvPr/>
        </p:nvPicPr>
        <p:blipFill>
          <a:blip r:embed="rId10"/>
          <a:stretch>
            <a:fillRect/>
          </a:stretch>
        </p:blipFill>
        <p:spPr>
          <a:xfrm>
            <a:off x="4801107" y="2643736"/>
            <a:ext cx="786452" cy="786452"/>
          </a:xfrm>
          <a:prstGeom prst="rect">
            <a:avLst/>
          </a:prstGeom>
        </p:spPr>
      </p:pic>
      <p:pic>
        <p:nvPicPr>
          <p:cNvPr id="9" name="Picture 8">
            <a:hlinkClick r:id="rId3" action="ppaction://hlinksldjump"/>
          </p:cNvPr>
          <p:cNvPicPr>
            <a:picLocks noChangeAspect="1"/>
          </p:cNvPicPr>
          <p:nvPr/>
        </p:nvPicPr>
        <p:blipFill>
          <a:blip r:embed="rId11">
            <a:clrChange>
              <a:clrFrom>
                <a:srgbClr val="000000"/>
              </a:clrFrom>
              <a:clrTo>
                <a:srgbClr val="000000">
                  <a:alpha val="0"/>
                </a:srgbClr>
              </a:clrTo>
            </a:clrChange>
          </a:blip>
          <a:stretch>
            <a:fillRect/>
          </a:stretch>
        </p:blipFill>
        <p:spPr>
          <a:xfrm>
            <a:off x="6769088" y="2554813"/>
            <a:ext cx="802984" cy="977811"/>
          </a:xfrm>
          <a:prstGeom prst="rect">
            <a:avLst/>
          </a:prstGeom>
        </p:spPr>
      </p:pic>
      <p:pic>
        <p:nvPicPr>
          <p:cNvPr id="12" name="Picture 11">
            <a:hlinkClick r:id="rId2" action="ppaction://hlinksldjump"/>
          </p:cNvPr>
          <p:cNvPicPr>
            <a:picLocks noChangeAspect="1"/>
          </p:cNvPicPr>
          <p:nvPr/>
        </p:nvPicPr>
        <p:blipFill rotWithShape="1">
          <a:blip r:embed="rId12">
            <a:clrChange>
              <a:clrFrom>
                <a:srgbClr val="000000"/>
              </a:clrFrom>
              <a:clrTo>
                <a:srgbClr val="000000">
                  <a:alpha val="0"/>
                </a:srgbClr>
              </a:clrTo>
            </a:clrChange>
          </a:blip>
          <a:srcRect l="19759" t="17552" r="17813" b="21368"/>
          <a:stretch/>
        </p:blipFill>
        <p:spPr>
          <a:xfrm>
            <a:off x="8744814" y="2570492"/>
            <a:ext cx="888442" cy="869267"/>
          </a:xfrm>
          <a:prstGeom prst="rect">
            <a:avLst/>
          </a:prstGeom>
        </p:spPr>
      </p:pic>
      <p:pic>
        <p:nvPicPr>
          <p:cNvPr id="43" name="Picture 42">
            <a:hlinkClick r:id="rId13" action="ppaction://hlinksldjump"/>
          </p:cNvPr>
          <p:cNvPicPr>
            <a:picLocks noChangeAspect="1"/>
          </p:cNvPicPr>
          <p:nvPr/>
        </p:nvPicPr>
        <p:blipFill>
          <a:blip r:embed="rId7">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45" name="Right Arrow 44">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6" name="TextBox 45"/>
          <p:cNvSpPr txBox="1"/>
          <p:nvPr/>
        </p:nvSpPr>
        <p:spPr>
          <a:xfrm>
            <a:off x="309042" y="3532876"/>
            <a:ext cx="2019533"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2E4C77"/>
                </a:solidFill>
                <a:effectLst/>
                <a:uLnTx/>
                <a:uFillTx/>
                <a:latin typeface="Calibri" panose="020F0502020204030204"/>
                <a:ea typeface="+mn-ea"/>
                <a:cs typeface="+mn-cs"/>
              </a:rPr>
              <a:t>Delivers practical knowledge and solutions for sustainable business advantage through good health and safety practice. Leaders are busy people, so the course has been designed to give maximum benefit in the shortest time possible.</a:t>
            </a:r>
          </a:p>
        </p:txBody>
      </p:sp>
      <p:sp>
        <p:nvSpPr>
          <p:cNvPr id="49" name="TextBox 48"/>
          <p:cNvSpPr txBox="1"/>
          <p:nvPr/>
        </p:nvSpPr>
        <p:spPr>
          <a:xfrm>
            <a:off x="2221696" y="3747003"/>
            <a:ext cx="2042427"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Provide delegates with the knowledge and tools to tackle the health and safety issues they are likely to encounter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modern working environment.</a:t>
            </a:r>
          </a:p>
        </p:txBody>
      </p:sp>
      <p:sp>
        <p:nvSpPr>
          <p:cNvPr id="51" name="TextBox 50"/>
          <p:cNvSpPr txBox="1"/>
          <p:nvPr/>
        </p:nvSpPr>
        <p:spPr>
          <a:xfrm>
            <a:off x="4217917" y="3747003"/>
            <a:ext cx="1897187"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2E4C77"/>
                </a:solidFill>
                <a:effectLst/>
                <a:uLnTx/>
                <a:uFillTx/>
                <a:latin typeface="Calibri" panose="020F0502020204030204"/>
                <a:ea typeface="+mn-ea"/>
                <a:cs typeface="+mn-cs"/>
              </a:rPr>
              <a:t>For anyone in a role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2E4C77"/>
                </a:solidFill>
                <a:effectLst/>
                <a:uLnTx/>
                <a:uFillTx/>
                <a:latin typeface="Calibri" panose="020F0502020204030204"/>
                <a:ea typeface="+mn-ea"/>
                <a:cs typeface="+mn-cs"/>
              </a:rPr>
              <a:t>with supervisory or managerial responsibility who has previously undertaken the full version IOSH Managing Safely course.</a:t>
            </a:r>
          </a:p>
        </p:txBody>
      </p:sp>
      <p:sp>
        <p:nvSpPr>
          <p:cNvPr id="55" name="TextBox 54"/>
          <p:cNvSpPr txBox="1"/>
          <p:nvPr/>
        </p:nvSpPr>
        <p:spPr>
          <a:xfrm>
            <a:off x="6168623" y="3708274"/>
            <a:ext cx="194323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Delegates will get a deep understanding of what mental health is and what factors can affect wellbeing. The course teaches delegates practical skills to spot the signs of mental illness and gives them the confidence to step in and support.</a:t>
            </a:r>
          </a:p>
        </p:txBody>
      </p:sp>
      <p:sp>
        <p:nvSpPr>
          <p:cNvPr id="61" name="TextBox 60"/>
          <p:cNvSpPr txBox="1"/>
          <p:nvPr/>
        </p:nvSpPr>
        <p:spPr>
          <a:xfrm>
            <a:off x="8099686" y="3810757"/>
            <a:ext cx="2108660"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popular Certificate is for those who have local responsibilities for health and safety and require an internationally recognised measure of capability in this field.</a:t>
            </a:r>
          </a:p>
        </p:txBody>
      </p:sp>
      <p:sp>
        <p:nvSpPr>
          <p:cNvPr id="13" name="Footer Placeholder 12">
            <a:extLst>
              <a:ext uri="{FF2B5EF4-FFF2-40B4-BE49-F238E27FC236}">
                <a16:creationId xmlns:a16="http://schemas.microsoft.com/office/drawing/2014/main" id="{D0CBD2C9-00E9-616D-B57E-9AB60DD4A54B}"/>
              </a:ext>
            </a:extLst>
          </p:cNvPr>
          <p:cNvSpPr>
            <a:spLocks noGrp="1"/>
          </p:cNvSpPr>
          <p:nvPr>
            <p:ph type="ftr" sz="quarter" idx="11"/>
          </p:nvPr>
        </p:nvSpPr>
        <p:spPr/>
        <p:txBody>
          <a:bodyPr/>
          <a:lstStyle/>
          <a:p>
            <a:r>
              <a:rPr lang="en-GB"/>
              <a:t>Smart Training Potential</a:t>
            </a:r>
          </a:p>
        </p:txBody>
      </p:sp>
      <p:sp>
        <p:nvSpPr>
          <p:cNvPr id="14" name="Slide Number Placeholder 13">
            <a:extLst>
              <a:ext uri="{FF2B5EF4-FFF2-40B4-BE49-F238E27FC236}">
                <a16:creationId xmlns:a16="http://schemas.microsoft.com/office/drawing/2014/main" id="{77A3C214-747A-FC3C-DA93-42E292A47E14}"/>
              </a:ext>
            </a:extLst>
          </p:cNvPr>
          <p:cNvSpPr>
            <a:spLocks noGrp="1"/>
          </p:cNvSpPr>
          <p:nvPr>
            <p:ph type="sldNum" sz="quarter" idx="12"/>
          </p:nvPr>
        </p:nvSpPr>
        <p:spPr/>
        <p:txBody>
          <a:bodyPr/>
          <a:lstStyle/>
          <a:p>
            <a:fld id="{9F83D49E-CAEC-45A8-9C29-E3755C42201B}" type="slidenum">
              <a:rPr lang="en-GB" smtClean="0"/>
              <a:t>79</a:t>
            </a:fld>
            <a:endParaRPr lang="en-GB"/>
          </a:p>
        </p:txBody>
      </p:sp>
    </p:spTree>
    <p:extLst>
      <p:ext uri="{BB962C8B-B14F-4D97-AF65-F5344CB8AC3E}">
        <p14:creationId xmlns:p14="http://schemas.microsoft.com/office/powerpoint/2010/main" val="2772614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hlinkClick r:id="rId2" action="ppaction://hlinksldjump"/>
          </p:cNvPr>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Critical Thinking and Creative Problem Solving</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1141183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Successful organisations rely on critical thinkers and creative thought leaders who can generate inventive solutions to everyday problems. In this training course, you gain the knowledge and skills needed to leverage left- and right-brain thinking, analyse problems, spur creativity, and implement innovative ideas in a practical way for your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400941" y="2286467"/>
            <a:ext cx="11255700" cy="21366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70AD4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70AD4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70AD4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70AD4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Make better decisions through critical thinking and creative problem solving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Develop your personal creativity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Select the best decision given the specific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Apply processes to assess work issues and 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Transform your creativity into practical business solutions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3254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3 days                                                         	N/A                                                                                                     From £1,495 per person</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Calibri"/>
              </a:rPr>
              <a:t>For group bookings </a:t>
            </a:r>
            <a:r>
              <a:rPr kumimoji="0" lang="en-GB" sz="1400" b="0" i="0" u="none" strike="noStrike" kern="1200" cap="none" spc="0" normalizeH="0" baseline="0" noProof="0" err="1">
                <a:ln>
                  <a:noFill/>
                </a:ln>
                <a:solidFill>
                  <a:srgbClr val="FFFFFF"/>
                </a:solidFill>
                <a:effectLst/>
                <a:uLnTx/>
                <a:uFillTx/>
                <a:latin typeface="Calibri" panose="020F0502020204030204"/>
                <a:ea typeface="+mn-ea"/>
                <a:cs typeface="Calibri"/>
              </a:rPr>
              <a:t>p.o.a</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D2ABB9FF-C018-4F4D-ADFB-C6FC41A0EF66}"/>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BBAA7B25-CCC4-0505-516E-0922F2059C7A}"/>
              </a:ext>
            </a:extLst>
          </p:cNvPr>
          <p:cNvSpPr>
            <a:spLocks noGrp="1"/>
          </p:cNvSpPr>
          <p:nvPr>
            <p:ph type="sldNum" sz="quarter" idx="12"/>
          </p:nvPr>
        </p:nvSpPr>
        <p:spPr/>
        <p:txBody>
          <a:bodyPr/>
          <a:lstStyle/>
          <a:p>
            <a:fld id="{9F83D49E-CAEC-45A8-9C29-E3755C42201B}" type="slidenum">
              <a:rPr lang="en-GB" smtClean="0"/>
              <a:t>8</a:t>
            </a:fld>
            <a:endParaRPr lang="en-GB"/>
          </a:p>
        </p:txBody>
      </p:sp>
    </p:spTree>
    <p:extLst>
      <p:ext uri="{BB962C8B-B14F-4D97-AF65-F5344CB8AC3E}">
        <p14:creationId xmlns:p14="http://schemas.microsoft.com/office/powerpoint/2010/main" val="24111843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56640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Racking Inspection</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411575" y="1819420"/>
            <a:ext cx="11137419" cy="2985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Those who operate, supervise or manage the use of angle grinders, cut off saws and bench top cut off saws.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Legislation, regulations, </a:t>
            </a:r>
            <a:r>
              <a:rPr kumimoji="0" lang="en-GB" sz="1200" b="0" i="0" u="none" strike="noStrike" kern="1200" cap="none" spc="0" normalizeH="0" baseline="0" noProof="0" err="1">
                <a:ln>
                  <a:noFill/>
                </a:ln>
                <a:solidFill>
                  <a:srgbClr val="2E4C77"/>
                </a:solidFill>
                <a:effectLst/>
                <a:uLnTx/>
                <a:uFillTx/>
                <a:latin typeface="Calibri" panose="020F0502020204030204"/>
                <a:ea typeface="+mn-ea"/>
                <a:cs typeface="+mn-cs"/>
              </a:rPr>
              <a:t>ACoPs</a:t>
            </a: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and HSE guidance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Guarding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Abrasive wheel specification and construction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Pedestal grinder types and handheld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Machine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Mounting an abrasive wheel (pedestal / handheld)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Wheel Inspection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Wheel dressing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631234" y="3022165"/>
            <a:ext cx="6096000" cy="138499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Recognising damaged or faulty wheels &amp;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Effects on health and control measures: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 silica dust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 noise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 hand-arm vibration (HAV)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Theoretical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Practical demonstration and assessment – mounting a wheel for safe use</a:t>
            </a:r>
          </a:p>
        </p:txBody>
      </p:sp>
      <p:pic>
        <p:nvPicPr>
          <p:cNvPr id="21" name="Picture 20">
            <a:hlinkClick r:id="rId4" action="ppaction://hlinksldjump"/>
          </p:cNvPr>
          <p:cNvPicPr>
            <a:picLocks noChangeAspect="1"/>
          </p:cNvPicPr>
          <p:nvPr/>
        </p:nvPicPr>
        <p:blipFill>
          <a:blip r:embed="rId3">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7AEC145-4189-6F42-9366-EE74582ACC5E}"/>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CCDEB681-18A0-C9C6-702B-0428EB7F8212}"/>
              </a:ext>
            </a:extLst>
          </p:cNvPr>
          <p:cNvSpPr>
            <a:spLocks noGrp="1"/>
          </p:cNvSpPr>
          <p:nvPr>
            <p:ph type="sldNum" sz="quarter" idx="12"/>
          </p:nvPr>
        </p:nvSpPr>
        <p:spPr/>
        <p:txBody>
          <a:bodyPr/>
          <a:lstStyle/>
          <a:p>
            <a:fld id="{9F83D49E-CAEC-45A8-9C29-E3755C42201B}" type="slidenum">
              <a:rPr lang="en-GB" smtClean="0"/>
              <a:t>80</a:t>
            </a:fld>
            <a:endParaRPr lang="en-GB"/>
          </a:p>
        </p:txBody>
      </p:sp>
    </p:spTree>
    <p:extLst>
      <p:ext uri="{BB962C8B-B14F-4D97-AF65-F5344CB8AC3E}">
        <p14:creationId xmlns:p14="http://schemas.microsoft.com/office/powerpoint/2010/main" val="29902689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56640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Cat &amp; </a:t>
            </a:r>
            <a:r>
              <a:rPr kumimoji="0" lang="en-GB" sz="2800" b="1" i="0" u="none" strike="noStrike" kern="1200" cap="none" spc="0" normalizeH="0" baseline="0" noProof="0" err="1">
                <a:ln>
                  <a:noFill/>
                </a:ln>
                <a:solidFill>
                  <a:srgbClr val="2E4C77"/>
                </a:solidFill>
                <a:effectLst/>
                <a:uLnTx/>
                <a:uFillTx/>
                <a:latin typeface="Calibri" panose="020F0502020204030204"/>
                <a:ea typeface="+mj-ea"/>
                <a:cs typeface="+mj-cs"/>
              </a:rPr>
              <a:t>Genny</a:t>
            </a: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 Classroom and Virtual</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2" y="1828097"/>
            <a:ext cx="11137419" cy="2985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Those who operate, supervise or manage the use of angle grinders, cut off saws and bench top cut off saws.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Legislation, regulations, </a:t>
            </a:r>
            <a:r>
              <a:rPr kumimoji="0" lang="en-GB" sz="1200" b="0" i="0" u="none" strike="noStrike" kern="1200" cap="none" spc="0" normalizeH="0" baseline="0" noProof="0" err="1">
                <a:ln>
                  <a:noFill/>
                </a:ln>
                <a:solidFill>
                  <a:srgbClr val="2E4C77"/>
                </a:solidFill>
                <a:effectLst/>
                <a:uLnTx/>
                <a:uFillTx/>
                <a:latin typeface="Calibri" panose="020F0502020204030204"/>
                <a:ea typeface="+mn-ea"/>
                <a:cs typeface="+mn-cs"/>
              </a:rPr>
              <a:t>ACoPs</a:t>
            </a: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and HSE guidance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Guarding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Abrasive wheel specification and construction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Pedestal grinder types and handheld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Machine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Mounting an abrasive wheel (pedestal / handheld)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Wheel Inspection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Wheel dressing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487317" y="2595727"/>
            <a:ext cx="3716194" cy="1569660"/>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Recognising damaged or faulty wheels &amp; equipment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Effects on health and control measures: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silica dust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Noise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hand-arm vibration (HAV)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Theoretical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Practical demonstration and assessment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mounting a wheel for safe use</a:t>
            </a:r>
          </a:p>
        </p:txBody>
      </p:sp>
      <p:pic>
        <p:nvPicPr>
          <p:cNvPr id="21" name="Picture 20">
            <a:hlinkClick r:id="rId4" action="ppaction://hlinksldjump"/>
          </p:cNvPr>
          <p:cNvPicPr>
            <a:picLocks noChangeAspect="1"/>
          </p:cNvPicPr>
          <p:nvPr/>
        </p:nvPicPr>
        <p:blipFill>
          <a:blip r:embed="rId3">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F6A45037-20B9-EC4E-4AA9-651ED2CFE94D}"/>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D28860A5-8E87-3BE6-3D36-72C9FC8B2E13}"/>
              </a:ext>
            </a:extLst>
          </p:cNvPr>
          <p:cNvSpPr>
            <a:spLocks noGrp="1"/>
          </p:cNvSpPr>
          <p:nvPr>
            <p:ph type="sldNum" sz="quarter" idx="12"/>
          </p:nvPr>
        </p:nvSpPr>
        <p:spPr/>
        <p:txBody>
          <a:bodyPr/>
          <a:lstStyle/>
          <a:p>
            <a:fld id="{9F83D49E-CAEC-45A8-9C29-E3755C42201B}" type="slidenum">
              <a:rPr lang="en-GB" smtClean="0"/>
              <a:t>81</a:t>
            </a:fld>
            <a:endParaRPr lang="en-GB"/>
          </a:p>
        </p:txBody>
      </p:sp>
    </p:spTree>
    <p:extLst>
      <p:ext uri="{BB962C8B-B14F-4D97-AF65-F5344CB8AC3E}">
        <p14:creationId xmlns:p14="http://schemas.microsoft.com/office/powerpoint/2010/main" val="22366119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56640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Abrasive Wheels including Pedestal Grinder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255699"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focuses on the safe use of abrasive wheels, with the addition of pedestal grinders. Delegates will understand current legislation and safe wheel fitting procedures. To give delegates an understanding of current legislation and be able to demonstrate the safe fitting and use of abrasive wheels and pedestal grinders in compliance with manufacturer’s instructions.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2253678"/>
            <a:ext cx="11137419" cy="2985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Those who operate, supervise or manage the use of angle grinders, cut off saws and bench top cut off saws.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Legislation, regulations, </a:t>
            </a:r>
            <a:r>
              <a:rPr kumimoji="0" lang="en-GB" sz="1200" b="0" i="0" u="none" strike="noStrike" kern="1200" cap="none" spc="0" normalizeH="0" baseline="0" noProof="0" err="1">
                <a:ln>
                  <a:noFill/>
                </a:ln>
                <a:solidFill>
                  <a:srgbClr val="2E4C77"/>
                </a:solidFill>
                <a:effectLst/>
                <a:uLnTx/>
                <a:uFillTx/>
                <a:latin typeface="Calibri" panose="020F0502020204030204"/>
                <a:ea typeface="+mn-ea"/>
                <a:cs typeface="+mn-cs"/>
              </a:rPr>
              <a:t>ACoPs</a:t>
            </a: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and HSE guidance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Guarding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Abrasive wheel specification and construction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Pedestal grinder types and handheld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Machine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Mounting an abrasive wheel (pedestal / handheld)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Wheel Inspection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Wheel dressing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77218"/>
          </a:xfrm>
          <a:prstGeom prst="rect">
            <a:avLst/>
          </a:prstGeom>
        </p:spPr>
        <p:txBody>
          <a:bodyPr wrap="square" lIns="91440" tIns="45720" rIns="91440" bIns="45720" anchor="t">
            <a:spAutoFit/>
          </a:bodyPr>
          <a:lstStyle/>
          <a:p>
            <a:pPr>
              <a:defRPr/>
            </a:pP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DURATION</a:t>
            </a:r>
            <a:r>
              <a:rPr lang="en-GB" sz="1400" b="1">
                <a:solidFill>
                  <a:srgbClr val="FFFFFF"/>
                </a:solidFill>
                <a:latin typeface="Calibri" panose="020F0502020204030204"/>
              </a:rPr>
              <a:t>   6 hrs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PRE-REQUISITES		</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COST*</a:t>
            </a:r>
          </a:p>
          <a:p>
            <a:pPr>
              <a:defRPr/>
            </a:pPr>
            <a:r>
              <a:rPr lang="en-US">
                <a:solidFill>
                  <a:srgbClr val="FFFFFF"/>
                </a:solidFill>
                <a:latin typeface="Calibri" panose="020F0502020204030204"/>
              </a:rPr>
              <a:t>                                                                                                                                                         </a:t>
            </a:r>
            <a:r>
              <a:rPr lang="en-US" sz="1400">
                <a:solidFill>
                  <a:srgbClr val="FFFFFF"/>
                </a:solidFill>
                <a:latin typeface="Calibri" panose="020F0502020204030204"/>
              </a:rPr>
              <a:t>From</a:t>
            </a:r>
            <a:r>
              <a:rPr lang="en-US">
                <a:solidFill>
                  <a:srgbClr val="FFFFFF"/>
                </a:solidFill>
                <a:latin typeface="Calibri" panose="020F0502020204030204"/>
              </a:rPr>
              <a:t> </a:t>
            </a:r>
            <a:r>
              <a:rPr lang="en-US" sz="1400" b="1">
                <a:solidFill>
                  <a:srgbClr val="FFFFFF"/>
                </a:solidFill>
                <a:latin typeface="Calibri" panose="020F0502020204030204"/>
              </a:rPr>
              <a:t>£169pp  </a:t>
            </a:r>
            <a:r>
              <a:rPr lang="en-US">
                <a:solidFill>
                  <a:srgbClr val="FFFFFF"/>
                </a:solidFill>
                <a:latin typeface="Calibri" panose="020F0502020204030204"/>
              </a:rPr>
              <a:t>                                                </a:t>
            </a:r>
            <a:endPar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p:cNvSpPr/>
          <p:nvPr/>
        </p:nvSpPr>
        <p:spPr>
          <a:xfrm>
            <a:off x="4311721" y="3022165"/>
            <a:ext cx="6096000" cy="138499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Recognising damaged or faulty wheels &amp;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Effects on health and control measures: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silica dust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Noise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hand-arm vibration (HAV)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Theoretical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Practical demonstration and assessment – mounting a wheel for safe use</a:t>
            </a:r>
          </a:p>
        </p:txBody>
      </p:sp>
      <p:pic>
        <p:nvPicPr>
          <p:cNvPr id="21" name="Picture 20">
            <a:hlinkClick r:id="rId4" action="ppaction://hlinksldjump"/>
          </p:cNvPr>
          <p:cNvPicPr>
            <a:picLocks noChangeAspect="1"/>
          </p:cNvPicPr>
          <p:nvPr/>
        </p:nvPicPr>
        <p:blipFill>
          <a:blip r:embed="rId3">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66EFEEF4-75BC-F8DC-215D-03E39D0BC693}"/>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49E95586-87F8-22E5-172C-23A152BFCAA5}"/>
              </a:ext>
            </a:extLst>
          </p:cNvPr>
          <p:cNvSpPr>
            <a:spLocks noGrp="1"/>
          </p:cNvSpPr>
          <p:nvPr>
            <p:ph type="sldNum" sz="quarter" idx="12"/>
          </p:nvPr>
        </p:nvSpPr>
        <p:spPr/>
        <p:txBody>
          <a:bodyPr/>
          <a:lstStyle/>
          <a:p>
            <a:fld id="{9F83D49E-CAEC-45A8-9C29-E3755C42201B}" type="slidenum">
              <a:rPr lang="en-GB" smtClean="0"/>
              <a:t>82</a:t>
            </a:fld>
            <a:endParaRPr lang="en-GB"/>
          </a:p>
        </p:txBody>
      </p:sp>
    </p:spTree>
    <p:extLst>
      <p:ext uri="{BB962C8B-B14F-4D97-AF65-F5344CB8AC3E}">
        <p14:creationId xmlns:p14="http://schemas.microsoft.com/office/powerpoint/2010/main" val="3933364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56640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Rooftop Safety</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2" y="1891023"/>
            <a:ext cx="11137419" cy="2985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Those who operate, supervise or manage the use of angle grinders, cut off saws and bench top cut off saws.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Legislation, regulations, </a:t>
            </a:r>
            <a:r>
              <a:rPr kumimoji="0" lang="en-GB" sz="1200" b="0" i="0" u="none" strike="noStrike" kern="1200" cap="none" spc="0" normalizeH="0" baseline="0" noProof="0" err="1">
                <a:ln>
                  <a:noFill/>
                </a:ln>
                <a:solidFill>
                  <a:srgbClr val="2E4C77"/>
                </a:solidFill>
                <a:effectLst/>
                <a:uLnTx/>
                <a:uFillTx/>
                <a:latin typeface="Calibri" panose="020F0502020204030204"/>
                <a:ea typeface="+mn-ea"/>
                <a:cs typeface="+mn-cs"/>
              </a:rPr>
              <a:t>ACoPs</a:t>
            </a: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and HSE guidance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Guarding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Abrasive wheel specification and construction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Pedestal grinder types and handheld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Machine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Mounting an abrasive wheel (pedestal / handheld)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Wheel Inspection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Wheel dressing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5145971" y="2691241"/>
            <a:ext cx="6096000" cy="138499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Recognising damaged or faulty wheels &amp;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Effects on health and control measures: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 silica dust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 noise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 hand-arm vibration (HAV)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Theoretical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Practical demonstration and assessment – mounting a wheel for safe use</a:t>
            </a:r>
          </a:p>
        </p:txBody>
      </p:sp>
      <p:pic>
        <p:nvPicPr>
          <p:cNvPr id="21" name="Picture 20">
            <a:hlinkClick r:id="rId4" action="ppaction://hlinksldjump"/>
          </p:cNvPr>
          <p:cNvPicPr>
            <a:picLocks noChangeAspect="1"/>
          </p:cNvPicPr>
          <p:nvPr/>
        </p:nvPicPr>
        <p:blipFill>
          <a:blip r:embed="rId3">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833DA925-4308-3461-16FF-356833BAFDBB}"/>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322AD3B1-DE3F-067F-F58C-8AC4E999F9D3}"/>
              </a:ext>
            </a:extLst>
          </p:cNvPr>
          <p:cNvSpPr>
            <a:spLocks noGrp="1"/>
          </p:cNvSpPr>
          <p:nvPr>
            <p:ph type="sldNum" sz="quarter" idx="12"/>
          </p:nvPr>
        </p:nvSpPr>
        <p:spPr/>
        <p:txBody>
          <a:bodyPr/>
          <a:lstStyle/>
          <a:p>
            <a:fld id="{9F83D49E-CAEC-45A8-9C29-E3755C42201B}" type="slidenum">
              <a:rPr lang="en-GB" smtClean="0"/>
              <a:t>83</a:t>
            </a:fld>
            <a:endParaRPr lang="en-GB"/>
          </a:p>
        </p:txBody>
      </p:sp>
    </p:spTree>
    <p:extLst>
      <p:ext uri="{BB962C8B-B14F-4D97-AF65-F5344CB8AC3E}">
        <p14:creationId xmlns:p14="http://schemas.microsoft.com/office/powerpoint/2010/main" val="1559545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37907"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56640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PASMA - Combi - Mobile Access Tower and Low Level Access for Users </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255699"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PASMA course with practical training session and assessment covering the safe use of mobile access towers and low level access units.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To provide delegates with an understanding of current relevant legislation and be able to dismantle, erect, relocate and inspect low level access units and standard mobile access towers without risk of personal injury.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11575" y="2253678"/>
            <a:ext cx="11137419" cy="28469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Those who need to erect, dismantle and inspect mobile access towers and low-level access equipment safely.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Current Legislation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Regulations and guidance affecting working from low level access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units and standard mobile access towers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PASMA Code of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PAS250 (Publicly Available Specification)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Assembling, altering and dismantling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Current best practice for fall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6327952" y="3157395"/>
            <a:ext cx="6096000" cy="1169551"/>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Inspection of low level and standard mobile access towers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Tower inspection records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Hazards affecting the use of units &amp; platforms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Written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Practical training and assessment</a:t>
            </a: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A7A1DD69-CCF1-49B7-73B0-BB9CA18089A9}"/>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A24C68BD-14B7-011D-6AEF-356C52A3AD4A}"/>
              </a:ext>
            </a:extLst>
          </p:cNvPr>
          <p:cNvSpPr>
            <a:spLocks noGrp="1"/>
          </p:cNvSpPr>
          <p:nvPr>
            <p:ph type="sldNum" sz="quarter" idx="12"/>
          </p:nvPr>
        </p:nvSpPr>
        <p:spPr/>
        <p:txBody>
          <a:bodyPr/>
          <a:lstStyle/>
          <a:p>
            <a:fld id="{9F83D49E-CAEC-45A8-9C29-E3755C42201B}" type="slidenum">
              <a:rPr lang="en-GB" smtClean="0"/>
              <a:t>84</a:t>
            </a:fld>
            <a:endParaRPr lang="en-GB"/>
          </a:p>
        </p:txBody>
      </p:sp>
    </p:spTree>
    <p:extLst>
      <p:ext uri="{BB962C8B-B14F-4D97-AF65-F5344CB8AC3E}">
        <p14:creationId xmlns:p14="http://schemas.microsoft.com/office/powerpoint/2010/main" val="39877839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11575" y="56640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Mobile Towers</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2" y="1866505"/>
            <a:ext cx="11137419" cy="28469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Those who need to erect, dismantle and inspect mobile access towers and low-level access equipment safely.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Current Legislation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Regulations and guidance affecting working from low level access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units and standard mobile access towers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PASMA Code of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PAS250 (Publicly Available Specification)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Assembling, altering and dismantling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Current best practice for fall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6327952" y="3157395"/>
            <a:ext cx="6096000" cy="1169551"/>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Inspection of low level and standard mobile access towers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Tower inspection records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Hazards affecting the use of units &amp; platforms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Written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Practical training and assessment</a:t>
            </a: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E83063D-F670-578E-C07D-A16E8A5F59DD}"/>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07B45997-3E11-D380-5021-255BFFD87C10}"/>
              </a:ext>
            </a:extLst>
          </p:cNvPr>
          <p:cNvSpPr>
            <a:spLocks noGrp="1"/>
          </p:cNvSpPr>
          <p:nvPr>
            <p:ph type="sldNum" sz="quarter" idx="12"/>
          </p:nvPr>
        </p:nvSpPr>
        <p:spPr/>
        <p:txBody>
          <a:bodyPr/>
          <a:lstStyle/>
          <a:p>
            <a:fld id="{9F83D49E-CAEC-45A8-9C29-E3755C42201B}" type="slidenum">
              <a:rPr lang="en-GB" smtClean="0"/>
              <a:t>85</a:t>
            </a:fld>
            <a:endParaRPr lang="en-GB"/>
          </a:p>
        </p:txBody>
      </p:sp>
    </p:spTree>
    <p:extLst>
      <p:ext uri="{BB962C8B-B14F-4D97-AF65-F5344CB8AC3E}">
        <p14:creationId xmlns:p14="http://schemas.microsoft.com/office/powerpoint/2010/main" val="42732972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56640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IPAF Triple</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2" y="1804189"/>
            <a:ext cx="11137419" cy="28469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Those who need to erect, dismantle and inspect mobile access towers and low-level access equipment safely.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Current Legislation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Regulations and guidance affecting working from low level access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units and standard mobile access towers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PASMA Code of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PAS250 (Publicly Available Specification)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Assembling, altering and dismantling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Current best practice for fall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6165261" y="2659467"/>
            <a:ext cx="6096000" cy="1169551"/>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Inspection of low level and standard mobile access towers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Tower inspection records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Hazards affecting the use of units &amp; platforms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Written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Practical training and assessment</a:t>
            </a: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F4CA0D1B-3B92-03A8-4AC1-24752C9969D7}"/>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69E41A24-F063-54E3-B72E-6824E283F460}"/>
              </a:ext>
            </a:extLst>
          </p:cNvPr>
          <p:cNvSpPr>
            <a:spLocks noGrp="1"/>
          </p:cNvSpPr>
          <p:nvPr>
            <p:ph type="sldNum" sz="quarter" idx="12"/>
          </p:nvPr>
        </p:nvSpPr>
        <p:spPr/>
        <p:txBody>
          <a:bodyPr/>
          <a:lstStyle/>
          <a:p>
            <a:fld id="{9F83D49E-CAEC-45A8-9C29-E3755C42201B}" type="slidenum">
              <a:rPr lang="en-GB" smtClean="0"/>
              <a:t>86</a:t>
            </a:fld>
            <a:endParaRPr lang="en-GB"/>
          </a:p>
        </p:txBody>
      </p:sp>
    </p:spTree>
    <p:extLst>
      <p:ext uri="{BB962C8B-B14F-4D97-AF65-F5344CB8AC3E}">
        <p14:creationId xmlns:p14="http://schemas.microsoft.com/office/powerpoint/2010/main" val="31926858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11575" y="56640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IPAF (Dual) Mobile Vertical (3a) + (3b) Mobile Boom – Operator</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85822"/>
            <a:ext cx="112556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IPAF Operator course with practical training session and assessment covering two powered access products - Mobile Vertical (3a) + Mobile Boom (3b).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2" y="2111449"/>
            <a:ext cx="11137419"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Those who operate, supervise or manage the use of powered access equipment including scissor lifts (3a) and self-propelled boom lifts (3b).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Introduction and pre-course theory 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MEWP regulations and guidance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Machine types and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Structural  parts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Familiarisation and pre-use inspection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Safe operating methods and hazards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Written theory 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4" action="ppaction://hlinksldjump"/>
          </p:cNvPr>
          <p:cNvPicPr>
            <a:picLocks noChangeAspect="1"/>
          </p:cNvPicPr>
          <p:nvPr/>
        </p:nvPicPr>
        <p:blipFill>
          <a:blip r:embed="rId3">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C02158D-7100-8343-C21A-073EDF41DF4A}"/>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04518E4D-39EE-CB3B-3323-766C283ABDFC}"/>
              </a:ext>
            </a:extLst>
          </p:cNvPr>
          <p:cNvSpPr>
            <a:spLocks noGrp="1"/>
          </p:cNvSpPr>
          <p:nvPr>
            <p:ph type="sldNum" sz="quarter" idx="12"/>
          </p:nvPr>
        </p:nvSpPr>
        <p:spPr/>
        <p:txBody>
          <a:bodyPr/>
          <a:lstStyle/>
          <a:p>
            <a:fld id="{9F83D49E-CAEC-45A8-9C29-E3755C42201B}" type="slidenum">
              <a:rPr lang="en-GB" smtClean="0"/>
              <a:t>87</a:t>
            </a:fld>
            <a:endParaRPr lang="en-GB"/>
          </a:p>
        </p:txBody>
      </p:sp>
    </p:spTree>
    <p:extLst>
      <p:ext uri="{BB962C8B-B14F-4D97-AF65-F5344CB8AC3E}">
        <p14:creationId xmlns:p14="http://schemas.microsoft.com/office/powerpoint/2010/main" val="30228999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1" y="57863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CITB Site Management – Safety Training Scheme (SMSTS)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99072"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To give an understanding of a delegate’s responsibilities and accountability for site safety, health and welfare, current health and safety legislation. This industry-recognised course is ideal for companies who need to meet the ever-increasing demand for evidence of sound health and safety management on site. The course fee includes the construction skills publication Construction Site Safety – Health, Safety and Environmental Information Manual (GE700) as well as other course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1" y="2514335"/>
            <a:ext cx="112557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Project managers, site managers and supervisors as well as proprietors of small to medium sized companies. Possession of this qualification is listed in the Approved Code of Practice for the Construction (Design and Management) (CDM) Regulations as a demonstration of competence in the role of site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Delegates successfully completing the course will be awarded a CITB constructions skills certificate.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lIns="91440" tIns="45720" rIns="91440" bIns="45720" anchor="t">
            <a:spAutoFit/>
          </a:bodyPr>
          <a:lstStyle/>
          <a:p>
            <a:pPr>
              <a:defRPr/>
            </a:pP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DURATION</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PRE-REQUISITES		</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COST*</a:t>
            </a:r>
          </a:p>
          <a:p>
            <a:pPr>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5 days</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N/A</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 </a:t>
            </a:r>
            <a:r>
              <a:rPr lang="en-GB" sz="1400">
                <a:solidFill>
                  <a:srgbClr val="FFFFFF"/>
                </a:solidFill>
                <a:latin typeface="Calibri" panose="020F0502020204030204"/>
              </a:rPr>
              <a:t>750 per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person</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TBC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group booking</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a:p>
            <a:pPr>
              <a:defRPr/>
            </a:pPr>
            <a:r>
              <a:rPr lang="en-US">
                <a:solidFill>
                  <a:srgbClr val="FFFFFF"/>
                </a:solidFill>
                <a:latin typeface="Calibri" panose="020F0502020204030204"/>
              </a:rPr>
              <a:t>                                                                                                                                                                     </a:t>
            </a:r>
            <a:endPar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E0A7241E-A2C7-0EE5-A1BF-80FDA3BC119E}"/>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CB834CFD-B86B-C07F-845F-97C8C9D5FF55}"/>
              </a:ext>
            </a:extLst>
          </p:cNvPr>
          <p:cNvSpPr>
            <a:spLocks noGrp="1"/>
          </p:cNvSpPr>
          <p:nvPr>
            <p:ph type="sldNum" sz="quarter" idx="12"/>
          </p:nvPr>
        </p:nvSpPr>
        <p:spPr/>
        <p:txBody>
          <a:bodyPr/>
          <a:lstStyle/>
          <a:p>
            <a:fld id="{9F83D49E-CAEC-45A8-9C29-E3755C42201B}" type="slidenum">
              <a:rPr lang="en-GB" smtClean="0"/>
              <a:t>88</a:t>
            </a:fld>
            <a:endParaRPr lang="en-GB"/>
          </a:p>
        </p:txBody>
      </p:sp>
    </p:spTree>
    <p:extLst>
      <p:ext uri="{BB962C8B-B14F-4D97-AF65-F5344CB8AC3E}">
        <p14:creationId xmlns:p14="http://schemas.microsoft.com/office/powerpoint/2010/main" val="7634515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p:cNvSpPr/>
          <p:nvPr/>
        </p:nvSpPr>
        <p:spPr>
          <a:xfrm>
            <a:off x="11244001" y="628408"/>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00941" y="57863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Latchways® Training</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1" y="1804189"/>
            <a:ext cx="1119907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Our comprehensive range of training courses are designed specifically to meet the tasks associated with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Latchways product range. Furthermore, you can rest assured that you are in capable hands as training is assessed on an ongoing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basis to ensure validity, relevance and to capture requirements for change at the earliest opportunity. Both observational commentary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and customer feedback are carefully folded back into the training design cycle to ensure a constantly evolving training output.</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2C96EAB-F9B7-927B-134E-D41965CB089A}"/>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57238567-D51A-4A2E-0327-0788298A846C}"/>
              </a:ext>
            </a:extLst>
          </p:cNvPr>
          <p:cNvSpPr>
            <a:spLocks noGrp="1"/>
          </p:cNvSpPr>
          <p:nvPr>
            <p:ph type="sldNum" sz="quarter" idx="12"/>
          </p:nvPr>
        </p:nvSpPr>
        <p:spPr/>
        <p:txBody>
          <a:bodyPr/>
          <a:lstStyle/>
          <a:p>
            <a:fld id="{9F83D49E-CAEC-45A8-9C29-E3755C42201B}" type="slidenum">
              <a:rPr lang="en-GB" smtClean="0"/>
              <a:t>89</a:t>
            </a:fld>
            <a:endParaRPr lang="en-GB"/>
          </a:p>
        </p:txBody>
      </p:sp>
    </p:spTree>
    <p:extLst>
      <p:ext uri="{BB962C8B-B14F-4D97-AF65-F5344CB8AC3E}">
        <p14:creationId xmlns:p14="http://schemas.microsoft.com/office/powerpoint/2010/main" val="822076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hlinkClick r:id="rId2" action="ppaction://hlinksldjump"/>
          </p:cNvPr>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a:hlinkClick r:id="rId3" action="ppaction://hlinksldjump"/>
          </p:cNvPr>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a:hlinkClick r:id="rId2" action="ppaction://hlinksldjump"/>
          </p:cNvPr>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7" name="Right Arrow 26">
            <a:hlinkClick r:id="rId3" action="ppaction://hlinksldjump"/>
          </p:cNvPr>
          <p:cNvSpPr/>
          <p:nvPr/>
        </p:nvSpPr>
        <p:spPr>
          <a:xfrm rot="10800000">
            <a:off x="10309849"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11575" y="446757"/>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rPr>
              <a:t>Problem Solving and Structured Thinking</a:t>
            </a: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513925"/>
            <a:ext cx="1141183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Successful organisations rely on critical thinkers and creative thought leaders who can generate inventive solutions to everyday problems. In this training course, you gain the knowledge and skills needed to leverage left- and right-brain thinking, analyse problems, spur creativity, and implement innovative ideas in a practical way for your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1" y="2286467"/>
            <a:ext cx="11255700" cy="29683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Anybody who is involved in high level problem solving and strategy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By the end of the session, you will be able to:</a:t>
            </a: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Problem framing to clarify the context and identify the key issues for resolution </a:t>
            </a: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Breaking down and structuring complex problems into manageable components </a:t>
            </a: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Dividing the problem-solving effort effectively between team members </a:t>
            </a: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Creating and using hypotheses and logic to solve business problems, with an understanding of using simple heuristics to test completeness and clarity </a:t>
            </a: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Prioritising work and insights into relevant and critical areas, and minimising wasted effort </a:t>
            </a: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rPr>
              <a:t>Communicating findings and conclusions clearly and succinctly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2311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2 days 							                From £1,495 per person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white"/>
                </a:solidFill>
                <a:latin typeface="Calibri" panose="020F0502020204030204"/>
              </a:rPr>
              <a:t>							                </a:t>
            </a: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For group bookings </a:t>
            </a:r>
            <a:r>
              <a:rPr kumimoji="0" lang="en-GB" sz="1400" b="0" i="0" u="none" strike="noStrike" kern="1200" cap="none" spc="0" normalizeH="0" baseline="0" noProof="0" err="1">
                <a:ln>
                  <a:noFill/>
                </a:ln>
                <a:solidFill>
                  <a:prstClr val="white"/>
                </a:solidFill>
                <a:effectLst/>
                <a:uLnTx/>
                <a:uFillTx/>
                <a:latin typeface="Calibri" panose="020F0502020204030204"/>
                <a:ea typeface="+mn-ea"/>
                <a:cs typeface="+mn-cs"/>
              </a:rPr>
              <a:t>p.o.a</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hlinkClick r:id="rId5" action="ppaction://hlinksldjump"/>
          </p:cNvPr>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5" action="ppaction://hlinksldjump"/>
          </p:cNvPr>
          <p:cNvPicPr>
            <a:picLocks noChangeAspect="1"/>
          </p:cNvPicPr>
          <p:nvPr/>
        </p:nvPicPr>
        <p:blipFill>
          <a:blip r:embed="rId4">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8" name="Footer Placeholder 7">
            <a:extLst>
              <a:ext uri="{FF2B5EF4-FFF2-40B4-BE49-F238E27FC236}">
                <a16:creationId xmlns:a16="http://schemas.microsoft.com/office/drawing/2014/main" id="{EC3E996F-0220-EF33-AD6C-A1710737A6E1}"/>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BB3ABCF5-20D8-BB4D-6983-ECE4CFA1B04E}"/>
              </a:ext>
            </a:extLst>
          </p:cNvPr>
          <p:cNvSpPr>
            <a:spLocks noGrp="1"/>
          </p:cNvSpPr>
          <p:nvPr>
            <p:ph type="sldNum" sz="quarter" idx="12"/>
          </p:nvPr>
        </p:nvSpPr>
        <p:spPr/>
        <p:txBody>
          <a:bodyPr/>
          <a:lstStyle/>
          <a:p>
            <a:fld id="{9F83D49E-CAEC-45A8-9C29-E3755C42201B}" type="slidenum">
              <a:rPr lang="en-GB" smtClean="0"/>
              <a:t>9</a:t>
            </a:fld>
            <a:endParaRPr lang="en-GB"/>
          </a:p>
        </p:txBody>
      </p:sp>
    </p:spTree>
    <p:extLst>
      <p:ext uri="{BB962C8B-B14F-4D97-AF65-F5344CB8AC3E}">
        <p14:creationId xmlns:p14="http://schemas.microsoft.com/office/powerpoint/2010/main" val="2849520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354425" y="718801"/>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sz="2800" b="1">
                <a:solidFill>
                  <a:srgbClr val="2E4C77"/>
                </a:solidFill>
              </a:rPr>
              <a:t>CITB - Health &amp; Safety Awareness </a:t>
            </a:r>
            <a:r>
              <a:rPr kumimoji="0" lang="en-GB" sz="2800" b="1" i="0">
                <a:solidFill>
                  <a:srgbClr val="2E4C77"/>
                </a:solidFill>
              </a:rPr>
              <a:t>(</a:t>
            </a:r>
            <a:r>
              <a:rPr lang="en-GB" sz="2800" b="1">
                <a:solidFill>
                  <a:srgbClr val="2E4C77"/>
                </a:solidFill>
              </a:rPr>
              <a:t>HSA</a:t>
            </a:r>
            <a:r>
              <a:rPr kumimoji="0" lang="en-GB" sz="2800" b="1" i="0">
                <a:solidFill>
                  <a:srgbClr val="2E4C77"/>
                </a:solidFill>
              </a:rPr>
              <a:t>)</a:t>
            </a:r>
            <a:endParaRPr lang="en-US" sz="2800">
              <a:solidFill>
                <a:srgbClr val="2E4C77"/>
              </a:solidFill>
              <a:cs typeface="Arial" panose="020B0604020202020204"/>
            </a:endParaRPr>
          </a:p>
          <a:p>
            <a:pPr marL="0" marR="0" lvl="0" indent="0" algn="l" defTabSz="914400">
              <a:lnSpc>
                <a:spcPct val="90000"/>
              </a:lnSpc>
              <a:spcBef>
                <a:spcPct val="0"/>
              </a:spcBef>
              <a:spcAft>
                <a:spcPts val="0"/>
              </a:spcAft>
              <a:buClrTx/>
              <a:buSzTx/>
              <a:buFontTx/>
              <a:buNone/>
              <a:tabLst/>
              <a:defRPr/>
            </a:pPr>
            <a:endParaRPr lang="en-GB" sz="2800" b="1" i="0" u="none" strike="noStrike" kern="1200" cap="none" spc="0" normalizeH="0" baseline="0" noProof="0">
              <a:ln>
                <a:noFill/>
              </a:ln>
              <a:solidFill>
                <a:srgbClr val="4472C4"/>
              </a:solidFill>
              <a:effectLst/>
              <a:uLnTx/>
              <a:uFillTx/>
              <a:latin typeface="Calibri" panose="020F0502020204030204"/>
              <a:cs typeface="Calibri"/>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362842" y="1223872"/>
            <a:ext cx="11255699" cy="1661993"/>
          </a:xfrm>
          <a:prstGeom prst="rect">
            <a:avLst/>
          </a:prstGeom>
          <a:noFill/>
        </p:spPr>
        <p:txBody>
          <a:bodyPr wrap="square" lIns="91440" tIns="45720" rIns="91440" bIns="45720" rtlCol="0" anchor="t">
            <a:spAutoFit/>
          </a:bodyPr>
          <a:lstStyle/>
          <a:p>
            <a:pPr>
              <a:defRPr/>
            </a:pPr>
            <a:r>
              <a:rPr lang="en-GB" sz="1400">
                <a:solidFill>
                  <a:srgbClr val="2E4C77"/>
                </a:solidFill>
                <a:latin typeface="Calibri" panose="020F0502020204030204"/>
              </a:rPr>
              <a:t>This CITB accredited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course </a:t>
            </a:r>
            <a:r>
              <a:rPr lang="en-GB" sz="1400">
                <a:solidFill>
                  <a:srgbClr val="2E4C77"/>
                </a:solidFill>
                <a:latin typeface="Calibri" panose="020F0502020204030204"/>
              </a:rPr>
              <a:t>provide delegates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with </a:t>
            </a:r>
            <a:r>
              <a:rPr lang="en-GB" sz="1400">
                <a:solidFill>
                  <a:srgbClr val="2E4C77"/>
                </a:solidFill>
                <a:latin typeface="Calibri" panose="020F0502020204030204"/>
              </a:rPr>
              <a:t>a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practical </a:t>
            </a:r>
            <a:r>
              <a:rPr lang="en-GB" sz="1400">
                <a:solidFill>
                  <a:srgbClr val="2E4C77"/>
                </a:solidFill>
                <a:latin typeface="Calibri" panose="020F0502020204030204"/>
              </a:rPr>
              <a:t>summary of health and safety, welfare and environmental issues.</a:t>
            </a:r>
            <a:endParaRPr lang="en-US"/>
          </a:p>
          <a:p>
            <a:pPr>
              <a:defRPr/>
            </a:pPr>
            <a:r>
              <a:rPr lang="en-GB" sz="1400">
                <a:solidFill>
                  <a:srgbClr val="2E4C77"/>
                </a:solidFill>
                <a:latin typeface="Calibri" panose="020F0502020204030204"/>
              </a:rPr>
              <a:t>Delegates will also be given the knowledge to identify individual responsibilities for looking after themselves and others, what the employer’s duties are and what should be done if anyone’s health and safety is being put at risk.</a:t>
            </a:r>
            <a:endParaRPr lang="en-GB"/>
          </a:p>
          <a:p>
            <a:pPr>
              <a:defRPr/>
            </a:pPr>
            <a:r>
              <a:rPr lang="en-GB" sz="1400">
                <a:solidFill>
                  <a:srgbClr val="2E4C77"/>
                </a:solidFill>
                <a:latin typeface="Calibri" panose="020F0502020204030204"/>
              </a:rPr>
              <a:t>Please Note: The minimum age of attendance for this course is 16 years old, however delegates who are under the age of 18 must bring a completed parental consent form to the first day of the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training </a:t>
            </a:r>
            <a:r>
              <a:rPr lang="en-GB" sz="1400">
                <a:solidFill>
                  <a:srgbClr val="2E4C77"/>
                </a:solidFill>
                <a:latin typeface="Calibri" panose="020F0502020204030204"/>
              </a:rPr>
              <a:t>course.</a:t>
            </a:r>
            <a:endParaRPr lang="en-GB"/>
          </a:p>
          <a:p>
            <a:pPr marL="0" marR="0" lvl="0" indent="0" algn="l" defTabSz="914400">
              <a:lnSpc>
                <a:spcPct val="100000"/>
              </a:lnSpc>
              <a:spcBef>
                <a:spcPts val="0"/>
              </a:spcBef>
              <a:spcAft>
                <a:spcPts val="0"/>
              </a:spcAft>
              <a:buClrTx/>
              <a:buSzTx/>
              <a:buFontTx/>
              <a:buNone/>
              <a:tabLst/>
              <a:defRPr/>
            </a:pPr>
            <a:endParaRPr lang="en-GB" sz="1400" b="0" i="0" u="none" strike="noStrike" kern="1200" cap="none" spc="0" normalizeH="0" baseline="0" noProof="0">
              <a:ln>
                <a:noFill/>
              </a:ln>
              <a:solidFill>
                <a:srgbClr val="2E4C77"/>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2" y="2111449"/>
            <a:ext cx="11137419" cy="3354765"/>
          </a:xfrm>
          <a:prstGeom prst="rect">
            <a:avLst/>
          </a:prstGeom>
          <a:noFill/>
        </p:spPr>
        <p:txBody>
          <a:bodyPr wrap="square" lIns="91440" tIns="45720" rIns="91440" bIns="45720" rtlCol="0" anchor="t">
            <a:spAutoFit/>
          </a:bodyPr>
          <a:lstStyle/>
          <a:p>
            <a:pPr>
              <a:defRPr/>
            </a:pPr>
            <a:endParaRPr lang="en-GB" sz="1600" b="1">
              <a:solidFill>
                <a:srgbClr val="2E4C77"/>
              </a:solidFill>
              <a:latin typeface="Calibri" panose="020F0502020204030204"/>
            </a:endParaRPr>
          </a:p>
          <a:p>
            <a:pPr marL="0" marR="0" lvl="0" indent="0" algn="l" defTabSz="914400">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endParaRPr lang="en-GB">
              <a:cs typeface="Arial"/>
            </a:endParaRPr>
          </a:p>
          <a:p>
            <a:pPr>
              <a:defRPr/>
            </a:pPr>
            <a:r>
              <a:rPr lang="en-GB" sz="1400">
                <a:solidFill>
                  <a:srgbClr val="2E4C77"/>
                </a:solidFill>
                <a:latin typeface="Calibri" panose="020F0502020204030204"/>
              </a:rPr>
              <a:t>Delegates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who </a:t>
            </a:r>
            <a:r>
              <a:rPr lang="en-GB" sz="1400">
                <a:solidFill>
                  <a:srgbClr val="2E4C77"/>
                </a:solidFill>
                <a:latin typeface="Calibri" panose="020F0502020204030204"/>
              </a:rPr>
              <a:t>have entered</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or </a:t>
            </a:r>
            <a:r>
              <a:rPr lang="en-GB" sz="1400">
                <a:solidFill>
                  <a:srgbClr val="2E4C77"/>
                </a:solidFill>
                <a:latin typeface="Calibri" panose="020F0502020204030204"/>
              </a:rPr>
              <a:t>are about to enter,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the </a:t>
            </a:r>
            <a:r>
              <a:rPr lang="en-GB" sz="1400">
                <a:solidFill>
                  <a:srgbClr val="2E4C77"/>
                </a:solidFill>
                <a:latin typeface="Calibri" panose="020F0502020204030204"/>
              </a:rPr>
              <a:t>construction </a:t>
            </a: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and </a:t>
            </a:r>
            <a:r>
              <a:rPr lang="en-GB" sz="1400">
                <a:solidFill>
                  <a:srgbClr val="2E4C77"/>
                </a:solidFill>
                <a:latin typeface="Calibri" panose="020F0502020204030204"/>
              </a:rPr>
              <a:t>civil engineering industry as a member of the workforce. </a:t>
            </a:r>
            <a:endParaRPr lang="en-GB" sz="1400" i="0" u="none" strike="noStrike" kern="1200" cap="none" spc="0" normalizeH="0" baseline="0" noProof="0">
              <a:ln>
                <a:noFill/>
              </a:ln>
              <a:solidFill>
                <a:srgbClr val="2E4C77"/>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171450" indent="-171450">
              <a:buFont typeface="Arial" panose="020B0604020202020204" pitchFamily="34" charset="0"/>
              <a:buChar char="•"/>
              <a:defRPr/>
            </a:pPr>
            <a:r>
              <a:rPr lang="en-GB" sz="1400">
                <a:solidFill>
                  <a:srgbClr val="2E4C77"/>
                </a:solidFill>
                <a:latin typeface="Calibri" panose="020F0502020204030204"/>
              </a:rPr>
              <a:t>Understand the need to prevent accidents </a:t>
            </a:r>
          </a:p>
          <a:p>
            <a:pPr marL="171450" indent="-171450">
              <a:buFont typeface="Arial" panose="020B0604020202020204" pitchFamily="34" charset="0"/>
              <a:buChar char="•"/>
              <a:defRPr/>
            </a:pPr>
            <a:r>
              <a:rPr lang="en-GB" sz="1400">
                <a:solidFill>
                  <a:srgbClr val="2E4C77"/>
                </a:solidFill>
                <a:latin typeface="Calibri" panose="020F0502020204030204"/>
              </a:rPr>
              <a:t> Have an understanding of health and safety law </a:t>
            </a:r>
          </a:p>
          <a:p>
            <a:pPr marL="171450" indent="-171450">
              <a:buFont typeface="Arial" panose="020B0604020202020204" pitchFamily="34" charset="0"/>
              <a:buChar char="•"/>
              <a:defRPr/>
            </a:pPr>
            <a:r>
              <a:rPr lang="en-GB" sz="1400">
                <a:solidFill>
                  <a:srgbClr val="2E4C77"/>
                </a:solidFill>
                <a:latin typeface="Calibri" panose="020F0502020204030204"/>
              </a:rPr>
              <a:t> Identify how their role fits into the control and management of the site </a:t>
            </a:r>
          </a:p>
          <a:p>
            <a:pPr marL="171450" indent="-171450">
              <a:buFont typeface="Arial" panose="020B0604020202020204" pitchFamily="34" charset="0"/>
              <a:buChar char="•"/>
              <a:defRPr/>
            </a:pPr>
            <a:r>
              <a:rPr lang="en-GB" sz="1400">
                <a:solidFill>
                  <a:srgbClr val="2E4C77"/>
                </a:solidFill>
                <a:latin typeface="Calibri" panose="020F0502020204030204"/>
              </a:rPr>
              <a:t> Understand the need for risk assessments and method statements </a:t>
            </a:r>
          </a:p>
          <a:p>
            <a:pPr marL="171450" indent="-171450">
              <a:buFont typeface="Arial" panose="020B0604020202020204" pitchFamily="34" charset="0"/>
              <a:buChar char="•"/>
              <a:defRPr/>
            </a:pPr>
            <a:r>
              <a:rPr lang="en-GB" sz="1400">
                <a:solidFill>
                  <a:srgbClr val="2E4C77"/>
                </a:solidFill>
                <a:latin typeface="Calibri" panose="020F0502020204030204"/>
              </a:rPr>
              <a:t> Appreciate the need to perform safely and to stop and ask for advice if not sure </a:t>
            </a:r>
          </a:p>
          <a:p>
            <a:pPr marL="171450" indent="-171450">
              <a:buFont typeface="Arial" panose="020B0604020202020204" pitchFamily="34" charset="0"/>
              <a:buChar char="•"/>
              <a:defRPr/>
            </a:pPr>
            <a:r>
              <a:rPr lang="en-GB" sz="1400">
                <a:solidFill>
                  <a:srgbClr val="2E4C77"/>
                </a:solidFill>
                <a:latin typeface="Calibri" panose="020F0502020204030204"/>
              </a:rPr>
              <a:t> Report unsafe acts to prevent an accident Theory Test </a:t>
            </a:r>
          </a:p>
          <a:p>
            <a:pPr marL="171450" indent="-171450">
              <a:buFont typeface="Arial" panose="020B0604020202020204" pitchFamily="34" charset="0"/>
              <a:buChar char="•"/>
              <a:defRPr/>
            </a:pPr>
            <a:r>
              <a:rPr lang="en-GB" sz="1400">
                <a:solidFill>
                  <a:srgbClr val="2E4C77"/>
                </a:solidFill>
                <a:latin typeface="Calibri" panose="020F0502020204030204"/>
              </a:rPr>
              <a:t> Individual written test with explanation of pass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800219"/>
          </a:xfrm>
          <a:prstGeom prst="rect">
            <a:avLst/>
          </a:prstGeom>
        </p:spPr>
        <p:txBody>
          <a:bodyPr wrap="square" lIns="91440" tIns="45720" rIns="91440" bIns="45720" anchor="t">
            <a:spAutoFit/>
          </a:bodyPr>
          <a:lstStyle/>
          <a:p>
            <a:pPr>
              <a:defRPr/>
            </a:pP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DURATION</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PRE-REQUISITES</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COST*</a:t>
            </a:r>
          </a:p>
          <a:p>
            <a:pPr>
              <a:defRPr/>
            </a:pPr>
            <a:r>
              <a:rPr lang="en-US" sz="1400" b="1">
                <a:solidFill>
                  <a:srgbClr val="FFFFFF"/>
                </a:solidFill>
                <a:latin typeface="Calibri" panose="020F0502020204030204"/>
              </a:rPr>
              <a:t> 1 Day </a:t>
            </a:r>
            <a:r>
              <a:rPr lang="en-US">
                <a:solidFill>
                  <a:srgbClr val="FFFFFF"/>
                </a:solidFill>
                <a:latin typeface="Calibri" panose="020F0502020204030204"/>
              </a:rPr>
              <a:t>                                                                                                                               </a:t>
            </a:r>
            <a:r>
              <a:rPr lang="en-US" sz="1400" b="1">
                <a:solidFill>
                  <a:srgbClr val="FFFFFF"/>
                </a:solidFill>
                <a:latin typeface="Calibri" panose="020F0502020204030204"/>
              </a:rPr>
              <a:t> £165 Per Person  </a:t>
            </a:r>
            <a:r>
              <a:rPr lang="en-US">
                <a:solidFill>
                  <a:srgbClr val="FFFFFF"/>
                </a:solidFill>
                <a:latin typeface="Calibri" panose="020F0502020204030204"/>
              </a:rPr>
              <a:t>                                 </a:t>
            </a:r>
            <a:endPar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0">
            <a:hlinkClick r:id="rId4" action="ppaction://hlinksldjump"/>
          </p:cNvPr>
          <p:cNvPicPr>
            <a:picLocks noChangeAspect="1"/>
          </p:cNvPicPr>
          <p:nvPr/>
        </p:nvPicPr>
        <p:blipFill>
          <a:blip r:embed="rId3">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C02158D-7100-8343-C21A-073EDF41DF4A}"/>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04518E4D-39EE-CB3B-3323-766C283ABDFC}"/>
              </a:ext>
            </a:extLst>
          </p:cNvPr>
          <p:cNvSpPr>
            <a:spLocks noGrp="1"/>
          </p:cNvSpPr>
          <p:nvPr>
            <p:ph type="sldNum" sz="quarter" idx="12"/>
          </p:nvPr>
        </p:nvSpPr>
        <p:spPr/>
        <p:txBody>
          <a:bodyPr/>
          <a:lstStyle/>
          <a:p>
            <a:fld id="{9F83D49E-CAEC-45A8-9C29-E3755C42201B}" type="slidenum">
              <a:rPr lang="en-GB" smtClean="0"/>
              <a:t>90</a:t>
            </a:fld>
            <a:endParaRPr lang="en-GB"/>
          </a:p>
        </p:txBody>
      </p:sp>
    </p:spTree>
    <p:extLst>
      <p:ext uri="{BB962C8B-B14F-4D97-AF65-F5344CB8AC3E}">
        <p14:creationId xmlns:p14="http://schemas.microsoft.com/office/powerpoint/2010/main" val="36636819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1" y="57863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Emergency First Aid at Work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513925"/>
            <a:ext cx="111990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This course is suitable for people aged 16+ who work in low hazard environments (for example an office or shop) or where Health and Safety Executive (HSE) guidelines indicate staff should hold a certificate in Emergency First Aid at Work.</a:t>
            </a: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1" y="2051035"/>
            <a:ext cx="11255700"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Our courses offer a practical, hands-on approach that delivers the skills and confidence to use First Aid skills in a real-life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This course gives learners the skills to help someone who 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Unresponsive and breathing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Unresponsive and not breathing (including the use of an automated external defibrillator/AED)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Having a seizure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Choking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Bleeding heavily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Suffering from shock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Burnt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lIns="91440" tIns="45720" rIns="91440" bIns="45720" anchor="t">
            <a:spAutoFit/>
          </a:bodyPr>
          <a:lstStyle/>
          <a:p>
            <a:pPr>
              <a:defRPr/>
            </a:pP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DURATION</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PRE-REQUISITES		</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COST*</a:t>
            </a:r>
          </a:p>
          <a:p>
            <a:pPr>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1 day</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N/A</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175</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per person</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TBC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group booking</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a:p>
            <a:pPr>
              <a:defRPr/>
            </a:pPr>
            <a:r>
              <a:rPr lang="en-US">
                <a:solidFill>
                  <a:srgbClr val="FFFFFF"/>
                </a:solidFill>
                <a:latin typeface="Calibri" panose="020F0502020204030204"/>
              </a:rPr>
              <a:t>                                                                                                                                                                     </a:t>
            </a:r>
            <a:endPar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A47BCA14-355C-D30C-7578-CCA306290FA4}"/>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C9F751FB-17B9-D8D3-69E7-2A44D4EB0327}"/>
              </a:ext>
            </a:extLst>
          </p:cNvPr>
          <p:cNvSpPr>
            <a:spLocks noGrp="1"/>
          </p:cNvSpPr>
          <p:nvPr>
            <p:ph type="sldNum" sz="quarter" idx="12"/>
          </p:nvPr>
        </p:nvSpPr>
        <p:spPr/>
        <p:txBody>
          <a:bodyPr/>
          <a:lstStyle/>
          <a:p>
            <a:fld id="{9F83D49E-CAEC-45A8-9C29-E3755C42201B}" type="slidenum">
              <a:rPr lang="en-GB" smtClean="0"/>
              <a:t>91</a:t>
            </a:fld>
            <a:endParaRPr lang="en-GB"/>
          </a:p>
        </p:txBody>
      </p:sp>
    </p:spTree>
    <p:extLst>
      <p:ext uri="{BB962C8B-B14F-4D97-AF65-F5344CB8AC3E}">
        <p14:creationId xmlns:p14="http://schemas.microsoft.com/office/powerpoint/2010/main" val="40377549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00941" y="57863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First Aid at Work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79741"/>
            <a:ext cx="11199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course is suitable for people aged 16+ who work in high hazard environments such as construction, manufacturing or agriculture. It is also ideal for organisations who needs assessment identifies a requirement for additional First Aid training (e.g. due to having employees with a disability or medical condition). It gives learners the skills and confidence to respond to a range of accidents and first aid emergencies they could encounter in the workplace.</a:t>
            </a:r>
          </a:p>
        </p:txBody>
      </p:sp>
      <p:sp>
        <p:nvSpPr>
          <p:cNvPr id="17" name="TextBox 16"/>
          <p:cNvSpPr txBox="1"/>
          <p:nvPr/>
        </p:nvSpPr>
        <p:spPr>
          <a:xfrm>
            <a:off x="400941" y="2008305"/>
            <a:ext cx="11255700"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Our courses offer a practical, hands-on approach that delivers the skills and confidence to use First Aid skills in a real-life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This course gives learners the skills to help someone who 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Unresponsive and breathing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Unresponsive and not breathing (including the use of an automated external defibrillator/AED)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Choking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Bleeding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Suffering from shock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Burnt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Feels faint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Been poisoned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 head injury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Hypothermia or heat exhaustion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231106"/>
          </a:xfrm>
          <a:prstGeom prst="rect">
            <a:avLst/>
          </a:prstGeom>
        </p:spPr>
        <p:txBody>
          <a:bodyPr wrap="square" lIns="91440" tIns="45720" rIns="91440" bIns="45720" anchor="t">
            <a:spAutoFit/>
          </a:bodyPr>
          <a:lstStyle/>
          <a:p>
            <a:pPr>
              <a:defRPr/>
            </a:pP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DURATION</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PRE-REQUISITES		</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COST*</a:t>
            </a:r>
          </a:p>
          <a:p>
            <a:pPr>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3 days</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N/A</a:t>
            </a:r>
            <a:r>
              <a:rPr lang="en-GB" sz="1400">
                <a:solidFill>
                  <a:srgbClr val="FFFFFF"/>
                </a:solidFill>
                <a:latin typeface="Calibri" panose="020F0502020204030204"/>
              </a:rPr>
              <a:t>                                                                                            From</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 </a:t>
            </a:r>
            <a:r>
              <a:rPr lang="en-GB" sz="1400">
                <a:solidFill>
                  <a:srgbClr val="FFFFFF"/>
                </a:solidFill>
                <a:latin typeface="Calibri" panose="020F0502020204030204"/>
              </a:rPr>
              <a:t>400 per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person</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 TBC group</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booking</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a:p>
            <a:pPr>
              <a:defRPr/>
            </a:pPr>
            <a:r>
              <a:rPr lang="en-US">
                <a:solidFill>
                  <a:srgbClr val="FFFFFF"/>
                </a:solidFill>
                <a:latin typeface="Calibri" panose="020F0502020204030204"/>
              </a:rPr>
              <a:t>                                                                                                                                                                     </a:t>
            </a:r>
            <a:endPar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p:cNvSpPr/>
          <p:nvPr/>
        </p:nvSpPr>
        <p:spPr>
          <a:xfrm>
            <a:off x="6944883" y="2813911"/>
            <a:ext cx="6096000" cy="1754326"/>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Having a medical emergency: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Seizure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Heart attack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Angina attack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Stroke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Asthma attack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Severe allergic reaction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Diabetic emergency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 injury to a bone muscle or joint (including spinal injuries).</a:t>
            </a: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8D41B905-9761-5DBF-896D-6C5590117DFB}"/>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E888D13A-37D9-24EA-C71C-56CBA54CD0E5}"/>
              </a:ext>
            </a:extLst>
          </p:cNvPr>
          <p:cNvSpPr>
            <a:spLocks noGrp="1"/>
          </p:cNvSpPr>
          <p:nvPr>
            <p:ph type="sldNum" sz="quarter" idx="12"/>
          </p:nvPr>
        </p:nvSpPr>
        <p:spPr/>
        <p:txBody>
          <a:bodyPr/>
          <a:lstStyle/>
          <a:p>
            <a:fld id="{9F83D49E-CAEC-45A8-9C29-E3755C42201B}" type="slidenum">
              <a:rPr lang="en-GB" smtClean="0"/>
              <a:t>92</a:t>
            </a:fld>
            <a:endParaRPr lang="en-GB"/>
          </a:p>
        </p:txBody>
      </p:sp>
    </p:spTree>
    <p:extLst>
      <p:ext uri="{BB962C8B-B14F-4D97-AF65-F5344CB8AC3E}">
        <p14:creationId xmlns:p14="http://schemas.microsoft.com/office/powerpoint/2010/main" val="27619070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00941" y="57863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First Aid at Work (</a:t>
            </a:r>
            <a:r>
              <a:rPr lang="en-US" sz="2800" b="1">
                <a:solidFill>
                  <a:srgbClr val="2E4C77"/>
                </a:solidFill>
                <a:latin typeface="Calibri" panose="020F0502020204030204"/>
              </a:rPr>
              <a:t>Requalification</a:t>
            </a: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a:t>
            </a:r>
            <a:r>
              <a:rPr lang="en-US" sz="2800" b="1">
                <a:solidFill>
                  <a:srgbClr val="2E4C77"/>
                </a:solidFill>
                <a:latin typeface="Calibri" panose="020F0502020204030204"/>
              </a:rPr>
              <a:t> </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79741"/>
            <a:ext cx="11199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course is suitable for anyone aged 16+ who wants to refresh and update the skills they previously learned on the First Aid at work course, in order to renew their certificate and continue to act as a workplace First Aider.</a:t>
            </a:r>
          </a:p>
        </p:txBody>
      </p:sp>
      <p:sp>
        <p:nvSpPr>
          <p:cNvPr id="17" name="TextBox 16"/>
          <p:cNvSpPr txBox="1"/>
          <p:nvPr/>
        </p:nvSpPr>
        <p:spPr>
          <a:xfrm>
            <a:off x="400941" y="1888662"/>
            <a:ext cx="11255700"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Our courses offer a practical, hands-on approach that delivers the skills and confidence to use First Aid skills in a real-life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This course gives learners the skills to help someone who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Unresponsive and breathing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Unresponsive and not breathing (including the use of an automated external defibrillator/AED)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Choking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Bleeding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Suffering from shock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Burnt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Feels faint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Been poisoned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 head injury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Hypothermia or heat exhaustion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97545" y="4684863"/>
            <a:ext cx="10562629" cy="1231106"/>
          </a:xfrm>
          <a:prstGeom prst="rect">
            <a:avLst/>
          </a:prstGeom>
        </p:spPr>
        <p:txBody>
          <a:bodyPr wrap="square" lIns="91440" tIns="45720" rIns="91440" bIns="45720" anchor="t">
            <a:spAutoFit/>
          </a:bodyPr>
          <a:lstStyle/>
          <a:p>
            <a:pPr>
              <a:defRPr/>
            </a:pP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DURATION</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PRE-REQUISITES		</a:t>
            </a:r>
            <a:r>
              <a:rPr lang="en-GB" sz="1400" b="1">
                <a:solidFill>
                  <a:srgbClr val="FFFFFF"/>
                </a:solidFill>
                <a:latin typeface="Calibri" panose="020F0502020204030204"/>
              </a:rPr>
              <a:t>                                      </a:t>
            </a: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 COST*</a:t>
            </a:r>
          </a:p>
          <a:p>
            <a:pPr>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2 days</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N/A</a:t>
            </a:r>
            <a:r>
              <a:rPr lang="en-GB" sz="1400">
                <a:solidFill>
                  <a:srgbClr val="FFFFFF"/>
                </a:solidFill>
                <a:latin typeface="Calibri" panose="020F0502020204030204"/>
              </a:rPr>
              <a:t>                                                                                             From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256 per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person</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TBC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group booking</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a:p>
            <a:pPr>
              <a:defRPr/>
            </a:pPr>
            <a:r>
              <a:rPr lang="en-US">
                <a:solidFill>
                  <a:srgbClr val="FFFFFF"/>
                </a:solidFill>
                <a:latin typeface="Calibri" panose="020F0502020204030204"/>
              </a:rPr>
              <a:t>                                                                                                                                                                     </a:t>
            </a:r>
            <a:endPar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p:cNvSpPr/>
          <p:nvPr/>
        </p:nvSpPr>
        <p:spPr>
          <a:xfrm>
            <a:off x="6867971" y="2813911"/>
            <a:ext cx="6096000" cy="1754326"/>
          </a:xfrm>
          <a:prstGeom prst="rect">
            <a:avLst/>
          </a:prstGeom>
        </p:spPr>
        <p:txBody>
          <a:bodyPr>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Calibri" panose="020F0502020204030204"/>
                <a:ea typeface="+mn-ea"/>
                <a:cs typeface="+mn-cs"/>
              </a:rPr>
              <a:t>Having a medical emergency: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Calibri" panose="020F0502020204030204"/>
                <a:ea typeface="+mn-ea"/>
                <a:cs typeface="+mn-cs"/>
              </a:rPr>
              <a:t>Seizure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Calibri" panose="020F0502020204030204"/>
                <a:ea typeface="+mn-ea"/>
                <a:cs typeface="+mn-cs"/>
              </a:rPr>
              <a:t>Heart attack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Calibri" panose="020F0502020204030204"/>
                <a:ea typeface="+mn-ea"/>
                <a:cs typeface="+mn-cs"/>
              </a:rPr>
              <a:t>Angina attack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Calibri" panose="020F0502020204030204"/>
                <a:ea typeface="+mn-ea"/>
                <a:cs typeface="+mn-cs"/>
              </a:rPr>
              <a:t>Stroke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Calibri" panose="020F0502020204030204"/>
                <a:ea typeface="+mn-ea"/>
                <a:cs typeface="+mn-cs"/>
              </a:rPr>
              <a:t>Asthma attack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Calibri" panose="020F0502020204030204"/>
                <a:ea typeface="+mn-ea"/>
                <a:cs typeface="+mn-cs"/>
              </a:rPr>
              <a:t>Severe allergic reaction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Calibri" panose="020F0502020204030204"/>
                <a:ea typeface="+mn-ea"/>
                <a:cs typeface="+mn-cs"/>
              </a:rPr>
              <a:t>Diabetic emergency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Calibri" panose="020F0502020204030204"/>
                <a:ea typeface="+mn-ea"/>
                <a:cs typeface="+mn-cs"/>
              </a:rPr>
              <a:t>An injury to a bone, muscle or joint (including spinal injuries).</a:t>
            </a: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5AC70F2A-1E6D-D12F-EDD5-DEBF5966174B}"/>
              </a:ext>
            </a:extLst>
          </p:cNvPr>
          <p:cNvSpPr>
            <a:spLocks noGrp="1"/>
          </p:cNvSpPr>
          <p:nvPr>
            <p:ph type="ftr" sz="quarter" idx="11"/>
          </p:nvPr>
        </p:nvSpPr>
        <p:spPr/>
        <p:txBody>
          <a:bodyPr/>
          <a:lstStyle/>
          <a:p>
            <a:r>
              <a:rPr lang="en-GB"/>
              <a:t>Smart Training Potential</a:t>
            </a:r>
          </a:p>
        </p:txBody>
      </p:sp>
      <p:sp>
        <p:nvSpPr>
          <p:cNvPr id="10" name="Slide Number Placeholder 9">
            <a:extLst>
              <a:ext uri="{FF2B5EF4-FFF2-40B4-BE49-F238E27FC236}">
                <a16:creationId xmlns:a16="http://schemas.microsoft.com/office/drawing/2014/main" id="{3D4F6461-29C6-1078-F631-F254E3E25551}"/>
              </a:ext>
            </a:extLst>
          </p:cNvPr>
          <p:cNvSpPr>
            <a:spLocks noGrp="1"/>
          </p:cNvSpPr>
          <p:nvPr>
            <p:ph type="sldNum" sz="quarter" idx="12"/>
          </p:nvPr>
        </p:nvSpPr>
        <p:spPr/>
        <p:txBody>
          <a:bodyPr/>
          <a:lstStyle/>
          <a:p>
            <a:fld id="{9F83D49E-CAEC-45A8-9C29-E3755C42201B}" type="slidenum">
              <a:rPr lang="en-GB" smtClean="0"/>
              <a:t>93</a:t>
            </a:fld>
            <a:endParaRPr lang="en-GB"/>
          </a:p>
        </p:txBody>
      </p:sp>
    </p:spTree>
    <p:extLst>
      <p:ext uri="{BB962C8B-B14F-4D97-AF65-F5344CB8AC3E}">
        <p14:creationId xmlns:p14="http://schemas.microsoft.com/office/powerpoint/2010/main" val="28458571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68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1" y="57863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First Aid for Appointed Persons</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79741"/>
            <a:ext cx="1119907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If you have staff members with an existing medical condition (and these are detailed in your risk assessment), the Health and Safety Executive (HSE) / Health and Safety Executive Northern Ireland (HSENI) recommends that you consider completing the three day first aid at work course; it teaches the skills to recognise and treat a wider range of injuries and medical conditions, which are not covered in the first aid for appointed persons or emergency first aid at work courses. Please note taking this course does not mean you are a qualified First Aider.</a:t>
            </a:r>
          </a:p>
        </p:txBody>
      </p:sp>
      <p:sp>
        <p:nvSpPr>
          <p:cNvPr id="17" name="TextBox 16"/>
          <p:cNvSpPr txBox="1"/>
          <p:nvPr/>
        </p:nvSpPr>
        <p:spPr>
          <a:xfrm>
            <a:off x="372628" y="2290466"/>
            <a:ext cx="11255700" cy="32624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course is suitable for people aged 16+ and is designed for organisations who: work in low hazard environments, and/or have a small number of staff, and/or have completed a risk assessment which indicates that a first aider is not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This course gives learners skills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how to deal with an emergency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accident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skills to help someone who 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unresponsive and breathing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unresponsive and not breathing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having a seizure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DURATION                                                         PRE-REQUISITES		                                       COST*</a:t>
            </a:r>
          </a:p>
          <a:p>
            <a:pPr>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½ day</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N/A</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 </a:t>
            </a:r>
            <a:r>
              <a:rPr lang="en-GB" sz="1400">
                <a:solidFill>
                  <a:srgbClr val="FFFFFF"/>
                </a:solidFill>
                <a:latin typeface="Calibri" panose="020F0502020204030204"/>
              </a:rPr>
              <a:t>185 per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person</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TBC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group booking</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84215C63-D002-7968-3B09-8FEC36943AA1}"/>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5C91F2CB-92A0-D505-60DC-85074F143591}"/>
              </a:ext>
            </a:extLst>
          </p:cNvPr>
          <p:cNvSpPr>
            <a:spLocks noGrp="1"/>
          </p:cNvSpPr>
          <p:nvPr>
            <p:ph type="sldNum" sz="quarter" idx="12"/>
          </p:nvPr>
        </p:nvSpPr>
        <p:spPr/>
        <p:txBody>
          <a:bodyPr/>
          <a:lstStyle/>
          <a:p>
            <a:fld id="{9F83D49E-CAEC-45A8-9C29-E3755C42201B}" type="slidenum">
              <a:rPr lang="en-GB" smtClean="0"/>
              <a:t>94</a:t>
            </a:fld>
            <a:endParaRPr lang="en-GB"/>
          </a:p>
        </p:txBody>
      </p:sp>
    </p:spTree>
    <p:extLst>
      <p:ext uri="{BB962C8B-B14F-4D97-AF65-F5344CB8AC3E}">
        <p14:creationId xmlns:p14="http://schemas.microsoft.com/office/powerpoint/2010/main" val="19542226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1" y="57863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Fire Warden</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79741"/>
            <a:ext cx="11199072" cy="461665"/>
          </a:xfrm>
          <a:prstGeom prst="rect">
            <a:avLst/>
          </a:prstGeom>
          <a:noFill/>
        </p:spPr>
        <p:txBody>
          <a:bodyPr wrap="square" lIns="91440" tIns="45720" rIns="91440" bIns="45720" rtlCol="0" anchor="t">
            <a:spAutoFit/>
          </a:bodyPr>
          <a:lstStyle/>
          <a:p>
            <a:pPr>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 course designed specifically for those who have </a:t>
            </a:r>
            <a:r>
              <a:rPr lang="en-GB" sz="1200">
                <a:solidFill>
                  <a:srgbClr val="2E4C77"/>
                </a:solidFill>
                <a:latin typeface="Calibri" panose="020F0502020204030204"/>
              </a:rPr>
              <a:t>been or</a:t>
            </a: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 will be appointed to carry out the duties of a Fire Warden or Fire Marshall. The course includes the theory of combustion, causes of fire and the correct way to tackle a fire using the fire extinguishers available.</a:t>
            </a:r>
          </a:p>
        </p:txBody>
      </p:sp>
      <p:sp>
        <p:nvSpPr>
          <p:cNvPr id="17" name="TextBox 16"/>
          <p:cNvSpPr txBox="1"/>
          <p:nvPr/>
        </p:nvSpPr>
        <p:spPr>
          <a:xfrm>
            <a:off x="400941" y="1958837"/>
            <a:ext cx="11255700"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This course is designed for all members of staff. The aim of the course is to give staff a greater understanding of the fire risks in the workplace and be able to evacuate the premises effectively.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rPr>
              <a:t>Learning outcomes:</a:t>
            </a:r>
            <a:endPar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Participants will learn about fire, the way in which it spreads and the best way to tackle a fire.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 understanding of fire safety risks and how to prevent them will be gained.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Candidates will learn how to use fire extinguishers correctly during the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F66179D3-12E5-E461-4797-021E8B7B844E}"/>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86952BEE-DAB7-7C56-505B-35CBB0B092E7}"/>
              </a:ext>
            </a:extLst>
          </p:cNvPr>
          <p:cNvSpPr>
            <a:spLocks noGrp="1"/>
          </p:cNvSpPr>
          <p:nvPr>
            <p:ph type="sldNum" sz="quarter" idx="12"/>
          </p:nvPr>
        </p:nvSpPr>
        <p:spPr/>
        <p:txBody>
          <a:bodyPr/>
          <a:lstStyle/>
          <a:p>
            <a:fld id="{9F83D49E-CAEC-45A8-9C29-E3755C42201B}" type="slidenum">
              <a:rPr lang="en-GB" smtClean="0"/>
              <a:t>95</a:t>
            </a:fld>
            <a:endParaRPr lang="en-GB"/>
          </a:p>
        </p:txBody>
      </p:sp>
      <p:sp>
        <p:nvSpPr>
          <p:cNvPr id="7" name="TextBox 6">
            <a:extLst>
              <a:ext uri="{FF2B5EF4-FFF2-40B4-BE49-F238E27FC236}">
                <a16:creationId xmlns:a16="http://schemas.microsoft.com/office/drawing/2014/main" id="{248F2335-91D8-BD4F-F2AA-A1C5A6113157}"/>
              </a:ext>
            </a:extLst>
          </p:cNvPr>
          <p:cNvSpPr txBox="1"/>
          <p:nvPr/>
        </p:nvSpPr>
        <p:spPr>
          <a:xfrm>
            <a:off x="276224" y="4752975"/>
            <a:ext cx="11610975" cy="9525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2" name="Rectangle 11">
            <a:extLst>
              <a:ext uri="{FF2B5EF4-FFF2-40B4-BE49-F238E27FC236}">
                <a16:creationId xmlns:a16="http://schemas.microsoft.com/office/drawing/2014/main" id="{968F6E4F-08FD-7BDE-1F23-F874EA5DE0A0}"/>
              </a:ext>
            </a:extLst>
          </p:cNvPr>
          <p:cNvSpPr/>
          <p:nvPr/>
        </p:nvSpPr>
        <p:spPr>
          <a:xfrm>
            <a:off x="349920" y="4713438"/>
            <a:ext cx="10562629" cy="101566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DURATION                                                         PRE-REQUISITES		                                       COST*</a:t>
            </a:r>
          </a:p>
          <a:p>
            <a:pPr>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½ day</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N/A</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 </a:t>
            </a:r>
            <a:r>
              <a:rPr lang="en-GB" sz="1400">
                <a:solidFill>
                  <a:srgbClr val="FFFFFF"/>
                </a:solidFill>
                <a:latin typeface="Calibri" panose="020F0502020204030204"/>
              </a:rPr>
              <a:t>165 per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person</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TBC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group booking</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6683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7A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itle 1"/>
          <p:cNvSpPr txBox="1">
            <a:spLocks/>
          </p:cNvSpPr>
          <p:nvPr/>
        </p:nvSpPr>
        <p:spPr>
          <a:xfrm>
            <a:off x="400941" y="57863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Health and Safety for Employees (eLearning)</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0942" y="1479741"/>
            <a:ext cx="1119907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Under the Health and Safety at Work Act 1974, employers are required to ensure that workers are provided with adequate information and training to minimise risks at work. Employers can decide how this training is provided. These e-learning courses also ensure that staff members have the knowledge and skills they need to keep themselves safe while performing their duties. The training programmes are aimed at anyone who needs basic information regarding safety in the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1" y="2103526"/>
            <a:ext cx="1125570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Reasons for managing health and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Health and safety law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Employer and employee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Health and safety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Enforcement of safety laws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Hazards and risks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Risk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Risk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Personal protective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Safety signs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Accidents and near misses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End of course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lIns="91440" tIns="45720" rIns="91440" bIns="45720" anchor="t">
            <a:spAutoFit/>
          </a:bodyPr>
          <a:lstStyle/>
          <a:p>
            <a:pPr>
              <a:defRPr/>
            </a:pPr>
            <a:r>
              <a:rPr kumimoji="0" lang="en-GB" sz="1400" b="1" i="0" u="none" strike="noStrike" kern="1200" cap="none" spc="0" normalizeH="0" baseline="0" noProof="0">
                <a:ln>
                  <a:noFill/>
                </a:ln>
                <a:solidFill>
                  <a:schemeClr val="bg1"/>
                </a:solidFill>
                <a:effectLst/>
                <a:uLnTx/>
                <a:uFillTx/>
                <a:latin typeface="Calibri" panose="020F0502020204030204"/>
                <a:ea typeface="+mn-ea"/>
                <a:cs typeface="+mn-cs"/>
              </a:rPr>
              <a:t>DURATION</a:t>
            </a:r>
            <a:r>
              <a:rPr lang="en-GB" sz="1400" b="1">
                <a:solidFill>
                  <a:schemeClr val="bg1"/>
                </a:solidFill>
                <a:latin typeface="Calibri" panose="020F0502020204030204"/>
              </a:rPr>
              <a:t>                                                        </a:t>
            </a:r>
            <a:r>
              <a:rPr kumimoji="0" lang="en-GB" sz="1400" b="1" i="0" u="none" strike="noStrike" kern="1200" cap="none" spc="0" normalizeH="0" baseline="0" noProof="0">
                <a:ln>
                  <a:noFill/>
                </a:ln>
                <a:solidFill>
                  <a:schemeClr val="bg1"/>
                </a:solidFill>
                <a:effectLst/>
                <a:uLnTx/>
                <a:uFillTx/>
                <a:latin typeface="Calibri" panose="020F0502020204030204"/>
                <a:ea typeface="+mn-ea"/>
                <a:cs typeface="+mn-cs"/>
              </a:rPr>
              <a:t> PRE-REQUISITES		</a:t>
            </a:r>
            <a:r>
              <a:rPr lang="en-GB" sz="1400" b="1">
                <a:solidFill>
                  <a:schemeClr val="bg1"/>
                </a:solidFill>
                <a:latin typeface="Calibri" panose="020F0502020204030204"/>
              </a:rPr>
              <a:t>                                      </a:t>
            </a:r>
            <a:r>
              <a:rPr kumimoji="0" lang="en-GB" sz="1400" b="1" i="0" u="none" strike="noStrike" kern="1200" cap="none" spc="0" normalizeH="0" baseline="0" noProof="0">
                <a:ln>
                  <a:noFill/>
                </a:ln>
                <a:solidFill>
                  <a:schemeClr val="bg1"/>
                </a:solidFill>
                <a:effectLst/>
                <a:uLnTx/>
                <a:uFillTx/>
                <a:latin typeface="Calibri" panose="020F0502020204030204"/>
                <a:ea typeface="+mn-ea"/>
                <a:cs typeface="+mn-cs"/>
              </a:rPr>
              <a:t> COST*</a:t>
            </a:r>
            <a:endParaRPr lang="en-GB" sz="1400" b="1" i="0" u="none" strike="noStrike" kern="1200" cap="none" spc="0" normalizeH="0" baseline="0" noProof="0">
              <a:ln>
                <a:noFill/>
              </a:ln>
              <a:solidFill>
                <a:schemeClr val="bg1"/>
              </a:solidFill>
              <a:effectLst/>
              <a:uLnTx/>
              <a:uFillTx/>
              <a:latin typeface="Calibri" panose="020F0502020204030204"/>
              <a:cs typeface="Calibri"/>
            </a:endParaRPr>
          </a:p>
          <a:p>
            <a:pPr>
              <a:defRPr/>
            </a:pPr>
            <a:r>
              <a:rPr kumimoji="0" lang="en-GB" sz="1400" b="0" i="0" u="none" strike="noStrike" kern="1200" cap="none" spc="0" normalizeH="0" baseline="0" noProof="0">
                <a:ln>
                  <a:noFill/>
                </a:ln>
                <a:solidFill>
                  <a:schemeClr val="bg1"/>
                </a:solidFill>
                <a:effectLst/>
                <a:uLnTx/>
                <a:uFillTx/>
                <a:latin typeface="Calibri" panose="020F0502020204030204"/>
                <a:ea typeface="+mn-ea"/>
                <a:cs typeface="+mn-cs"/>
              </a:rPr>
              <a:t>30 minutes</a:t>
            </a:r>
            <a:r>
              <a:rPr lang="en-GB" sz="1400">
                <a:solidFill>
                  <a:schemeClr val="bg1"/>
                </a:solidFill>
                <a:latin typeface="Calibri" panose="020F0502020204030204"/>
              </a:rPr>
              <a:t>                                                        </a:t>
            </a:r>
            <a:r>
              <a:rPr kumimoji="0" lang="en-GB" sz="1400" b="0" i="0" u="none" strike="noStrike" kern="1200" cap="none" spc="0" normalizeH="0" baseline="0" noProof="0">
                <a:ln>
                  <a:noFill/>
                </a:ln>
                <a:solidFill>
                  <a:schemeClr val="bg1"/>
                </a:solidFill>
                <a:effectLst/>
                <a:uLnTx/>
                <a:uFillTx/>
                <a:latin typeface="Calibri" panose="020F0502020204030204"/>
                <a:ea typeface="+mn-ea"/>
                <a:cs typeface="+mn-cs"/>
              </a:rPr>
              <a:t> N/A</a:t>
            </a:r>
            <a:r>
              <a:rPr lang="en-GB" sz="1400">
                <a:solidFill>
                  <a:schemeClr val="bg1"/>
                </a:solidFill>
                <a:latin typeface="Calibri" panose="020F0502020204030204"/>
              </a:rPr>
              <a:t>                                                                                            </a:t>
            </a:r>
            <a:r>
              <a:rPr kumimoji="0" lang="en-GB" sz="1400" b="0" i="0" u="none" strike="noStrike" kern="1200" cap="none" spc="0" normalizeH="0" baseline="0" noProof="0">
                <a:ln>
                  <a:noFill/>
                </a:ln>
                <a:solidFill>
                  <a:schemeClr val="bg1"/>
                </a:solidFill>
                <a:effectLst/>
                <a:uLnTx/>
                <a:uFillTx/>
                <a:latin typeface="Calibri" panose="020F0502020204030204"/>
                <a:ea typeface="+mn-ea"/>
                <a:cs typeface="+mn-cs"/>
              </a:rPr>
              <a:t> £</a:t>
            </a:r>
            <a:r>
              <a:rPr lang="en-GB" sz="1400">
                <a:solidFill>
                  <a:schemeClr val="bg1"/>
                </a:solidFill>
                <a:latin typeface="Calibri" panose="020F0502020204030204"/>
              </a:rPr>
              <a:t>TBC</a:t>
            </a:r>
            <a:r>
              <a:rPr kumimoji="0" lang="en-GB" sz="1400" b="0" i="0" u="none" strike="noStrike" kern="1200" cap="none" spc="0" normalizeH="0" baseline="0" noProof="0">
                <a:ln>
                  <a:noFill/>
                </a:ln>
                <a:solidFill>
                  <a:schemeClr val="bg1"/>
                </a:solidFill>
                <a:effectLst/>
                <a:uLnTx/>
                <a:uFillTx/>
                <a:latin typeface="Calibri" panose="020F0502020204030204"/>
                <a:ea typeface="+mn-ea"/>
                <a:cs typeface="+mn-cs"/>
              </a:rPr>
              <a:t> per person</a:t>
            </a:r>
            <a:r>
              <a:rPr lang="en-GB" sz="1400">
                <a:solidFill>
                  <a:schemeClr val="bg1"/>
                </a:solidFill>
                <a:latin typeface="Calibri" panose="020F0502020204030204"/>
              </a:rPr>
              <a:t> </a:t>
            </a:r>
            <a:r>
              <a:rPr kumimoji="0" lang="en-GB" sz="1400" b="0" i="0" u="none" strike="noStrike" kern="1200" cap="none" spc="0" normalizeH="0" baseline="0" noProof="0">
                <a:ln>
                  <a:noFill/>
                </a:ln>
                <a:solidFill>
                  <a:schemeClr val="bg1"/>
                </a:solidFill>
                <a:effectLst/>
                <a:uLnTx/>
                <a:uFillTx/>
                <a:latin typeface="Calibri" panose="020F0502020204030204"/>
                <a:ea typeface="+mn-ea"/>
                <a:cs typeface="+mn-cs"/>
              </a:rPr>
              <a:t> |</a:t>
            </a:r>
            <a:r>
              <a:rPr lang="en-GB" sz="1400">
                <a:solidFill>
                  <a:schemeClr val="bg1"/>
                </a:solidFill>
                <a:latin typeface="Calibri" panose="020F0502020204030204"/>
              </a:rPr>
              <a:t> </a:t>
            </a:r>
            <a:r>
              <a:rPr kumimoji="0" lang="en-GB" sz="1400" b="0" i="0" u="none" strike="noStrike" kern="1200" cap="none" spc="0" normalizeH="0" baseline="0" noProof="0">
                <a:ln>
                  <a:noFill/>
                </a:ln>
                <a:solidFill>
                  <a:schemeClr val="bg1"/>
                </a:solidFill>
                <a:effectLst/>
                <a:uLnTx/>
                <a:uFillTx/>
                <a:latin typeface="Calibri" panose="020F0502020204030204"/>
                <a:ea typeface="+mn-ea"/>
                <a:cs typeface="+mn-cs"/>
              </a:rPr>
              <a:t> £</a:t>
            </a:r>
            <a:r>
              <a:rPr lang="en-GB" sz="1400">
                <a:solidFill>
                  <a:schemeClr val="bg1"/>
                </a:solidFill>
                <a:latin typeface="Calibri" panose="020F0502020204030204"/>
              </a:rPr>
              <a:t>TBC </a:t>
            </a:r>
            <a:r>
              <a:rPr kumimoji="0" lang="en-GB" sz="1400" b="0" i="0" u="none" strike="noStrike" kern="1200" cap="none" spc="0" normalizeH="0" baseline="0" noProof="0">
                <a:ln>
                  <a:noFill/>
                </a:ln>
                <a:solidFill>
                  <a:schemeClr val="bg1"/>
                </a:solidFill>
                <a:effectLst/>
                <a:uLnTx/>
                <a:uFillTx/>
                <a:latin typeface="Calibri" panose="020F0502020204030204"/>
                <a:ea typeface="+mn-ea"/>
                <a:cs typeface="+mn-cs"/>
              </a:rPr>
              <a:t>group booking</a:t>
            </a:r>
            <a:endParaRPr lang="en-GB" sz="1400" b="1" i="0" u="none" strike="noStrike" kern="1200" cap="none" spc="0" normalizeH="0" baseline="0" noProof="0">
              <a:ln>
                <a:noFill/>
              </a:ln>
              <a:solidFill>
                <a:schemeClr val="bg1"/>
              </a:solidFill>
              <a:effectLst/>
              <a:uLnTx/>
              <a:uFillTx/>
              <a:latin typeface="Calibri" panose="020F0502020204030204"/>
              <a:cs typeface="Calibri"/>
            </a:endParaRPr>
          </a:p>
          <a:p>
            <a:pPr>
              <a:defRPr/>
            </a:pPr>
            <a:r>
              <a:rPr lang="en-US">
                <a:solidFill>
                  <a:schemeClr val="bg1"/>
                </a:solidFill>
                <a:latin typeface="Calibri" panose="020F0502020204030204"/>
              </a:rPr>
              <a:t>                                                                                                                                                                     </a:t>
            </a:r>
            <a:endParaRPr lang="en-US" sz="1200" b="1" i="0" u="none" strike="noStrike" kern="1200" cap="none" spc="0" normalizeH="0" baseline="0" noProof="0">
              <a:ln>
                <a:noFill/>
              </a:ln>
              <a:solidFill>
                <a:schemeClr val="bg1"/>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Calibri" panose="020F0502020204030204"/>
                <a:ea typeface="+mn-ea"/>
                <a:cs typeface="+mn-cs"/>
              </a:rPr>
              <a:t>*All costs exclude VAT</a:t>
            </a:r>
            <a:endParaRPr lang="en-GB" sz="1400" b="1" i="0" u="none" strike="noStrike" kern="1200" cap="none" spc="0" normalizeH="0" baseline="0" noProof="0">
              <a:ln>
                <a:noFill/>
              </a:ln>
              <a:solidFill>
                <a:schemeClr val="bg1"/>
              </a:solidFill>
              <a:effectLst/>
              <a:uLnTx/>
              <a:uFillTx/>
              <a:latin typeface="Calibri" panose="020F0502020204030204"/>
              <a:cs typeface="Calibri"/>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EB278859-600E-6E73-38AE-38CA23059804}"/>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FCE33BA7-A2C4-BF84-D1A7-B140EF0D8240}"/>
              </a:ext>
            </a:extLst>
          </p:cNvPr>
          <p:cNvSpPr>
            <a:spLocks noGrp="1"/>
          </p:cNvSpPr>
          <p:nvPr>
            <p:ph type="sldNum" sz="quarter" idx="12"/>
          </p:nvPr>
        </p:nvSpPr>
        <p:spPr/>
        <p:txBody>
          <a:bodyPr/>
          <a:lstStyle/>
          <a:p>
            <a:fld id="{9F83D49E-CAEC-45A8-9C29-E3755C42201B}" type="slidenum">
              <a:rPr lang="en-GB" smtClean="0"/>
              <a:t>96</a:t>
            </a:fld>
            <a:endParaRPr lang="en-GB"/>
          </a:p>
        </p:txBody>
      </p:sp>
    </p:spTree>
    <p:extLst>
      <p:ext uri="{BB962C8B-B14F-4D97-AF65-F5344CB8AC3E}">
        <p14:creationId xmlns:p14="http://schemas.microsoft.com/office/powerpoint/2010/main" val="18847137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6D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1" y="57863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Health and Safety awareness for managers (in-house)</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79741"/>
            <a:ext cx="11199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To provide delegates with an understanding of their responsibilities for managing the health and safety of their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372628" y="1846149"/>
            <a:ext cx="11255700" cy="32008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endParaRPr kumimoji="0" lang="en-US" sz="16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Suitable for managers, supervisors or anyone with responsibilities for managing the health and safety of their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Moral, economic and legal reasons for managing health and safety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hierarchy of statute law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Health &amp; Safety At Work Etc. Act 1974 and the management of Health &amp; Safety At work Regulations 1999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Legal responsibilities of managers/senior managers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Enforcement of health and safety law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Hazard and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Accident causation and near misses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5 steps to risk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2">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1 day</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3" action="ppaction://hlinksldjump"/>
          </p:cNvPr>
          <p:cNvPicPr>
            <a:picLocks noChangeAspect="1"/>
          </p:cNvPicPr>
          <p:nvPr/>
        </p:nvPicPr>
        <p:blipFill>
          <a:blip r:embed="rId2">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A96F4EA-8F62-BAC6-18A3-3B4EE79990AB}"/>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373A9CF1-32B0-16D4-6616-879C2717ACF7}"/>
              </a:ext>
            </a:extLst>
          </p:cNvPr>
          <p:cNvSpPr>
            <a:spLocks noGrp="1"/>
          </p:cNvSpPr>
          <p:nvPr>
            <p:ph type="sldNum" sz="quarter" idx="12"/>
          </p:nvPr>
        </p:nvSpPr>
        <p:spPr/>
        <p:txBody>
          <a:bodyPr/>
          <a:lstStyle/>
          <a:p>
            <a:fld id="{9F83D49E-CAEC-45A8-9C29-E3755C42201B}" type="slidenum">
              <a:rPr lang="en-GB" smtClean="0"/>
              <a:t>97</a:t>
            </a:fld>
            <a:endParaRPr lang="en-GB"/>
          </a:p>
        </p:txBody>
      </p:sp>
    </p:spTree>
    <p:extLst>
      <p:ext uri="{BB962C8B-B14F-4D97-AF65-F5344CB8AC3E}">
        <p14:creationId xmlns:p14="http://schemas.microsoft.com/office/powerpoint/2010/main" val="5705765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EBE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1" y="57863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IOSH Leading Safely (on-site)</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79741"/>
            <a:ext cx="111990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The IOSH Leading Safely course is aimed at Directors, Senior Executives, Senior Managers and anyone else with leadership responsibility. It delivers practical knowledge and solutions for sustainable business advantage through good health and safety practice. Leaders are busy people, so the course has been designed to give maximum benefit in the shortest time possible. It includes access to a state of the art online diagnostic tool that will identify where your business currently is in relation to health and safety performance. The course then assists leaders to map out the commitment and actions required to achieve the required level of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All learners receive a mobile app to access their diagnostic tool and planner.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17" name="TextBox 16"/>
          <p:cNvSpPr txBox="1"/>
          <p:nvPr/>
        </p:nvSpPr>
        <p:spPr>
          <a:xfrm>
            <a:off x="400941" y="2582924"/>
            <a:ext cx="112557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Health and Safety Leadership – What this means, and the behaviours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When things go wrong – responsibilities, sanctions, Fees for Intervention, Corporate Manslaughter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Getting it right – Plan, Do, Check, 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Personal Commitment – making changes to improve health and safety performance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sp>
        <p:nvSpPr>
          <p:cNvPr id="6" name="Rectangle 5"/>
          <p:cNvSpPr/>
          <p:nvPr/>
        </p:nvSpPr>
        <p:spPr>
          <a:xfrm>
            <a:off x="349920" y="4713438"/>
            <a:ext cx="1056262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DURATION                                                         PRE-REQUISITES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5 hours</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4" action="ppaction://hlinksldjump"/>
          </p:cNvPr>
          <p:cNvPicPr>
            <a:picLocks noChangeAspect="1"/>
          </p:cNvPicPr>
          <p:nvPr/>
        </p:nvPicPr>
        <p:blipFill>
          <a:blip r:embed="rId3">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F70FDBF-1923-DE4F-31C1-99E3AB029495}"/>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B165A933-B17C-AAEF-B865-74BC25886A1F}"/>
              </a:ext>
            </a:extLst>
          </p:cNvPr>
          <p:cNvSpPr>
            <a:spLocks noGrp="1"/>
          </p:cNvSpPr>
          <p:nvPr>
            <p:ph type="sldNum" sz="quarter" idx="12"/>
          </p:nvPr>
        </p:nvSpPr>
        <p:spPr/>
        <p:txBody>
          <a:bodyPr/>
          <a:lstStyle/>
          <a:p>
            <a:fld id="{9F83D49E-CAEC-45A8-9C29-E3755C42201B}" type="slidenum">
              <a:rPr lang="en-GB" smtClean="0"/>
              <a:t>98</a:t>
            </a:fld>
            <a:endParaRPr lang="en-GB"/>
          </a:p>
        </p:txBody>
      </p:sp>
    </p:spTree>
    <p:extLst>
      <p:ext uri="{BB962C8B-B14F-4D97-AF65-F5344CB8AC3E}">
        <p14:creationId xmlns:p14="http://schemas.microsoft.com/office/powerpoint/2010/main" val="14841840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4295"/>
            <a:ext cx="12192000" cy="1178165"/>
          </a:xfrm>
          <a:prstGeom prst="rect">
            <a:avLst/>
          </a:prstGeom>
          <a:solidFill>
            <a:srgbClr val="81C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1043309" y="399962"/>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cxnSp>
        <p:nvCxnSpPr>
          <p:cNvPr id="19" name="Straight Connector 18"/>
          <p:cNvCxnSpPr>
            <a:endCxn id="26" idx="2"/>
          </p:cNvCxnSpPr>
          <p:nvPr/>
        </p:nvCxnSpPr>
        <p:spPr>
          <a:xfrm>
            <a:off x="0" y="766372"/>
            <a:ext cx="960679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143086" y="400788"/>
            <a:ext cx="769463" cy="732819"/>
          </a:xfrm>
          <a:prstGeom prst="ellipse">
            <a:avLst/>
          </a:prstGeom>
          <a:solidFill>
            <a:srgbClr val="08849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4" name="Right Arrow 23"/>
          <p:cNvSpPr/>
          <p:nvPr/>
        </p:nvSpPr>
        <p:spPr>
          <a:xfrm>
            <a:off x="11241971" y="606623"/>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6" name="Oval 25"/>
          <p:cNvSpPr/>
          <p:nvPr/>
        </p:nvSpPr>
        <p:spPr>
          <a:xfrm>
            <a:off x="9606795" y="670679"/>
            <a:ext cx="180754" cy="19138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29" name="Oval 28"/>
          <p:cNvSpPr/>
          <p:nvPr/>
        </p:nvSpPr>
        <p:spPr>
          <a:xfrm>
            <a:off x="8606489" y="399962"/>
            <a:ext cx="769463" cy="732819"/>
          </a:xfrm>
          <a:prstGeom prst="ellipse">
            <a:avLst/>
          </a:prstGeom>
          <a:solidFill>
            <a:srgbClr val="08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47" name="Title 1"/>
          <p:cNvSpPr txBox="1">
            <a:spLocks/>
          </p:cNvSpPr>
          <p:nvPr/>
        </p:nvSpPr>
        <p:spPr>
          <a:xfrm>
            <a:off x="400941" y="578634"/>
            <a:ext cx="11148052" cy="972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E4C77"/>
                </a:solidFill>
                <a:effectLst/>
                <a:uLnTx/>
                <a:uFillTx/>
                <a:latin typeface="Calibri" panose="020F0502020204030204"/>
                <a:ea typeface="+mj-ea"/>
                <a:cs typeface="+mj-cs"/>
              </a:rPr>
              <a:t>IOSH Managing Safely (initial)</a:t>
            </a:r>
            <a:endParaRPr kumimoji="0" lang="en-GB" sz="2800" b="1" i="0" u="none" strike="noStrike" kern="1200" cap="none" spc="0" normalizeH="0" baseline="0" noProof="0">
              <a:ln>
                <a:noFill/>
              </a:ln>
              <a:solidFill>
                <a:srgbClr val="2E4C77"/>
              </a:solidFill>
              <a:effectLst/>
              <a:uLnTx/>
              <a:uFillTx/>
              <a:latin typeface="Calibri" panose="020F0502020204030204"/>
              <a:ea typeface="+mj-ea"/>
              <a:cs typeface="+mj-cs"/>
            </a:endParaRPr>
          </a:p>
        </p:txBody>
      </p:sp>
      <p:sp>
        <p:nvSpPr>
          <p:cNvPr id="48" name="Content Placeholder 2"/>
          <p:cNvSpPr txBox="1">
            <a:spLocks/>
          </p:cNvSpPr>
          <p:nvPr/>
        </p:nvSpPr>
        <p:spPr>
          <a:xfrm>
            <a:off x="400942" y="1804189"/>
            <a:ext cx="11148052" cy="3193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3" name="TextBox 2"/>
          <p:cNvSpPr txBox="1"/>
          <p:nvPr/>
        </p:nvSpPr>
        <p:spPr>
          <a:xfrm>
            <a:off x="400942" y="1479741"/>
            <a:ext cx="11199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To provide delegates with the knowledge and tools to tackle the health and safety issues they are likely to encounter in the modern working environment. An important aspect of this course is the reinforcement of the health and safety as a key responsibility for any supervisory or managerial role and not something that can be left to ‘health and safety’ professionals. </a:t>
            </a:r>
          </a:p>
        </p:txBody>
      </p:sp>
      <p:sp>
        <p:nvSpPr>
          <p:cNvPr id="17" name="TextBox 16"/>
          <p:cNvSpPr txBox="1"/>
          <p:nvPr/>
        </p:nvSpPr>
        <p:spPr>
          <a:xfrm>
            <a:off x="400941" y="2223974"/>
            <a:ext cx="11255700" cy="25006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Who is this course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Anyone in a role with supervisory or managerial responsibility.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E4C77"/>
                </a:solidFill>
                <a:effectLst/>
                <a:uLnTx/>
                <a:uFillTx/>
                <a:latin typeface="Calibri" panose="020F0502020204030204"/>
                <a:ea typeface="+mn-ea"/>
                <a:cs typeface="+mn-cs"/>
              </a:rPr>
              <a:t>Course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Law and Regulations –An overview of the key pieces of legislation and regulation that apply to the workplace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Risk Management - Understanding, assessing and controlling risk to ‘reasonably practicable’ levels.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Investigating Accidents at Work - Investigating accidents in the workplace to establish immediate and root causes.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Health &amp; Safety Performance Indicators - Analysing reactive and proactive health and safety performance indicators.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E4C77"/>
                </a:solidFill>
                <a:effectLst/>
                <a:uLnTx/>
                <a:uFillTx/>
                <a:latin typeface="Calibri" panose="020F0502020204030204"/>
                <a:ea typeface="+mn-ea"/>
                <a:cs typeface="+mn-cs"/>
              </a:rPr>
              <a:t>Environmental &amp; Pollution Management - Appreciate the fundamental requirements of effective environmental waste and pollution management.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4C7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clrChange>
              <a:clrFrom>
                <a:srgbClr val="000000"/>
              </a:clrFrom>
              <a:clrTo>
                <a:srgbClr val="000000">
                  <a:alpha val="0"/>
                </a:srgbClr>
              </a:clrTo>
            </a:clrChange>
          </a:blip>
          <a:stretch>
            <a:fillRect/>
          </a:stretch>
        </p:blipFill>
        <p:spPr>
          <a:xfrm>
            <a:off x="8744814" y="506216"/>
            <a:ext cx="456142" cy="456142"/>
          </a:xfrm>
          <a:prstGeom prst="rect">
            <a:avLst/>
          </a:prstGeom>
        </p:spPr>
      </p:pic>
      <p:pic>
        <p:nvPicPr>
          <p:cNvPr id="21" name="Picture 20">
            <a:hlinkClick r:id="rId4" action="ppaction://hlinksldjump"/>
          </p:cNvPr>
          <p:cNvPicPr>
            <a:picLocks noChangeAspect="1"/>
          </p:cNvPicPr>
          <p:nvPr/>
        </p:nvPicPr>
        <p:blipFill>
          <a:blip r:embed="rId3">
            <a:clrChange>
              <a:clrFrom>
                <a:srgbClr val="000000"/>
              </a:clrFrom>
              <a:clrTo>
                <a:srgbClr val="000000">
                  <a:alpha val="0"/>
                </a:srgbClr>
              </a:clrTo>
            </a:clrChange>
          </a:blip>
          <a:stretch>
            <a:fillRect/>
          </a:stretch>
        </p:blipFill>
        <p:spPr>
          <a:xfrm>
            <a:off x="8757119" y="502392"/>
            <a:ext cx="456142" cy="456142"/>
          </a:xfrm>
          <a:prstGeom prst="rect">
            <a:avLst/>
          </a:prstGeom>
        </p:spPr>
      </p:pic>
      <p:sp>
        <p:nvSpPr>
          <p:cNvPr id="22" name="Right Arrow 21">
            <a:hlinkClick r:id="" action="ppaction://hlinkshowjump?jump=previousslide"/>
          </p:cNvPr>
          <p:cNvSpPr/>
          <p:nvPr/>
        </p:nvSpPr>
        <p:spPr>
          <a:xfrm rot="10800000">
            <a:off x="10320482" y="628409"/>
            <a:ext cx="414670" cy="297712"/>
          </a:xfrm>
          <a:prstGeom prst="rightArrow">
            <a:avLst/>
          </a:prstGeom>
          <a:solidFill>
            <a:schemeClr val="bg1"/>
          </a:solidFill>
          <a:ln>
            <a:solidFill>
              <a:srgbClr val="7CB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4C77"/>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88283B77-69DF-CCE2-1B51-D4D93803A4CD}"/>
              </a:ext>
            </a:extLst>
          </p:cNvPr>
          <p:cNvSpPr>
            <a:spLocks noGrp="1"/>
          </p:cNvSpPr>
          <p:nvPr>
            <p:ph type="ftr" sz="quarter" idx="11"/>
          </p:nvPr>
        </p:nvSpPr>
        <p:spPr/>
        <p:txBody>
          <a:bodyPr/>
          <a:lstStyle/>
          <a:p>
            <a:r>
              <a:rPr lang="en-GB"/>
              <a:t>Smart Training Potential</a:t>
            </a:r>
          </a:p>
        </p:txBody>
      </p:sp>
      <p:sp>
        <p:nvSpPr>
          <p:cNvPr id="9" name="Slide Number Placeholder 8">
            <a:extLst>
              <a:ext uri="{FF2B5EF4-FFF2-40B4-BE49-F238E27FC236}">
                <a16:creationId xmlns:a16="http://schemas.microsoft.com/office/drawing/2014/main" id="{5E4EB459-ADE6-1BD7-813B-57204C95BED7}"/>
              </a:ext>
            </a:extLst>
          </p:cNvPr>
          <p:cNvSpPr>
            <a:spLocks noGrp="1"/>
          </p:cNvSpPr>
          <p:nvPr>
            <p:ph type="sldNum" sz="quarter" idx="12"/>
          </p:nvPr>
        </p:nvSpPr>
        <p:spPr/>
        <p:txBody>
          <a:bodyPr/>
          <a:lstStyle/>
          <a:p>
            <a:fld id="{9F83D49E-CAEC-45A8-9C29-E3755C42201B}" type="slidenum">
              <a:rPr lang="en-GB" smtClean="0"/>
              <a:t>99</a:t>
            </a:fld>
            <a:endParaRPr lang="en-GB"/>
          </a:p>
        </p:txBody>
      </p:sp>
      <p:sp>
        <p:nvSpPr>
          <p:cNvPr id="13" name="Rectangle 12">
            <a:extLst>
              <a:ext uri="{FF2B5EF4-FFF2-40B4-BE49-F238E27FC236}">
                <a16:creationId xmlns:a16="http://schemas.microsoft.com/office/drawing/2014/main" id="{89F3F7B7-52E4-6567-92CA-E929C4C0F127}"/>
              </a:ext>
            </a:extLst>
          </p:cNvPr>
          <p:cNvSpPr/>
          <p:nvPr/>
        </p:nvSpPr>
        <p:spPr>
          <a:xfrm>
            <a:off x="349920" y="4713438"/>
            <a:ext cx="10562629" cy="101566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rPr>
              <a:t>DURATION                                                         PRE-REQUISITES		                                       COST*</a:t>
            </a:r>
          </a:p>
          <a:p>
            <a:pPr>
              <a:defRPr/>
            </a:pPr>
            <a:r>
              <a:rPr lang="en-GB" sz="1400">
                <a:solidFill>
                  <a:srgbClr val="FFFFFF"/>
                </a:solidFill>
                <a:latin typeface="Calibri" panose="020F0502020204030204"/>
              </a:rPr>
              <a:t>3 days                                                                 Completed IOSH Working Safely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 </a:t>
            </a:r>
            <a:r>
              <a:rPr lang="en-GB" sz="1400">
                <a:solidFill>
                  <a:srgbClr val="FFFFFF"/>
                </a:solidFill>
                <a:latin typeface="Calibri" panose="020F0502020204030204"/>
              </a:rPr>
              <a:t>450 per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person</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r>
              <a:rPr lang="en-GB" sz="1400">
                <a:solidFill>
                  <a:srgbClr val="FFFFFF"/>
                </a:solidFill>
                <a:latin typeface="Calibri" panose="020F0502020204030204"/>
              </a:rPr>
              <a:t>TBC </a:t>
            </a: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group</a:t>
            </a:r>
            <a:endParaRPr lang="en-GB" sz="1400" i="0" u="none" strike="noStrike" kern="1200" cap="none" spc="0" normalizeH="0" baseline="0" noProof="0">
              <a:ln>
                <a:noFill/>
              </a:ln>
              <a:solidFill>
                <a:srgbClr val="FFFFFF"/>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*All costs exclude VAT</a:t>
            </a:r>
            <a:endParaRPr kumimoji="0" lang="en-GB"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457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ad6527-1810-4679-9fad-e033b840eb8e" xsi:nil="true"/>
    <lcf76f155ced4ddcb4097134ff3c332f xmlns="b1b619e5-649c-4db8-81aa-bbdd074559a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6DD12AAC64F84C929FC12311B741DB" ma:contentTypeVersion="16" ma:contentTypeDescription="Create a new document." ma:contentTypeScope="" ma:versionID="d7074c191726c0a5671de394300e73d9">
  <xsd:schema xmlns:xsd="http://www.w3.org/2001/XMLSchema" xmlns:xs="http://www.w3.org/2001/XMLSchema" xmlns:p="http://schemas.microsoft.com/office/2006/metadata/properties" xmlns:ns2="b1b619e5-649c-4db8-81aa-bbdd074559a2" xmlns:ns3="acad6527-1810-4679-9fad-e033b840eb8e" targetNamespace="http://schemas.microsoft.com/office/2006/metadata/properties" ma:root="true" ma:fieldsID="ac9329856b25a82dc2b5ff9f32ffd129" ns2:_="" ns3:_="">
    <xsd:import namespace="b1b619e5-649c-4db8-81aa-bbdd074559a2"/>
    <xsd:import namespace="acad6527-1810-4679-9fad-e033b840eb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b619e5-649c-4db8-81aa-bbdd074559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5fbfb05-da4a-43ba-a2fe-10c5671aed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ad6527-1810-4679-9fad-e033b840eb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fe8d66e-648a-4afe-9e29-92e42325d167}" ma:internalName="TaxCatchAll" ma:showField="CatchAllData" ma:web="acad6527-1810-4679-9fad-e033b840eb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466C83-87E5-41B7-9D2A-DB5009D30448}">
  <ds:schemaRefs>
    <ds:schemaRef ds:uri="acad6527-1810-4679-9fad-e033b840eb8e"/>
    <ds:schemaRef ds:uri="b1b619e5-649c-4db8-81aa-bbdd074559a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EBB253E-4579-40F6-B695-9FBED583E049}">
  <ds:schemaRefs>
    <ds:schemaRef ds:uri="http://schemas.microsoft.com/sharepoint/v3/contenttype/forms"/>
  </ds:schemaRefs>
</ds:datastoreItem>
</file>

<file path=customXml/itemProps3.xml><?xml version="1.0" encoding="utf-8"?>
<ds:datastoreItem xmlns:ds="http://schemas.openxmlformats.org/officeDocument/2006/customXml" ds:itemID="{84B06A09-463D-4D33-9EEB-524A9CC75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b619e5-649c-4db8-81aa-bbdd074559a2"/>
    <ds:schemaRef ds:uri="acad6527-1810-4679-9fad-e033b840eb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32847</Words>
  <Application>Microsoft Office PowerPoint</Application>
  <PresentationFormat>Widescreen</PresentationFormat>
  <Paragraphs>3391</Paragraphs>
  <Slides>178</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178</vt:i4>
      </vt:variant>
    </vt:vector>
  </HeadingPairs>
  <TitlesOfParts>
    <vt:vector size="183"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Williamson</dc:creator>
  <cp:lastModifiedBy>Tara Davies</cp:lastModifiedBy>
  <cp:revision>13</cp:revision>
  <dcterms:created xsi:type="dcterms:W3CDTF">2022-09-16T09:25:46Z</dcterms:created>
  <dcterms:modified xsi:type="dcterms:W3CDTF">2024-06-11T13:50:56Z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0x010100B26DD12AAC64F84C929FC12311B741DB</vt:lpwstr>
  </property>
  <property fmtid="{D5CDD505-2E9C-101B-9397-08002B2CF9AE}" pid="3" name="MediaServiceImageTags">
    <vt:lpwstr/>
  </property>
</Properties>
</file>